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301" r:id="rId5"/>
    <p:sldId id="300" r:id="rId6"/>
    <p:sldId id="343" r:id="rId7"/>
    <p:sldId id="344" r:id="rId8"/>
    <p:sldId id="345" r:id="rId9"/>
    <p:sldId id="346" r:id="rId10"/>
    <p:sldId id="304" r:id="rId11"/>
    <p:sldId id="303" r:id="rId12"/>
    <p:sldId id="347" r:id="rId13"/>
    <p:sldId id="348" r:id="rId14"/>
    <p:sldId id="349" r:id="rId15"/>
    <p:sldId id="350" r:id="rId16"/>
    <p:sldId id="351" r:id="rId17"/>
    <p:sldId id="352" r:id="rId18"/>
    <p:sldId id="308" r:id="rId19"/>
    <p:sldId id="310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5" r:id="rId41"/>
    <p:sldId id="376" r:id="rId42"/>
    <p:sldId id="377" r:id="rId43"/>
    <p:sldId id="338" r:id="rId44"/>
    <p:sldId id="339" r:id="rId45"/>
    <p:sldId id="378" r:id="rId46"/>
    <p:sldId id="380" r:id="rId47"/>
    <p:sldId id="379" r:id="rId48"/>
    <p:sldId id="381" r:id="rId49"/>
    <p:sldId id="297" r:id="rId5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2"/>
    </p:embeddedFont>
    <p:embeddedFont>
      <p:font typeface="Proxima Nova" panose="02000506030000020004" pitchFamily="2" charset="0"/>
      <p:regular r:id="rId53"/>
      <p:bold r:id="rId54"/>
      <p:italic r:id="rId55"/>
      <p:boldItalic r:id="rId56"/>
    </p:embeddedFont>
    <p:embeddedFont>
      <p:font typeface="Proxima Nova Extrabold" panose="02000506030000020004" pitchFamily="2" charset="0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0EA00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5" autoAdjust="0"/>
    <p:restoredTop sz="94648"/>
  </p:normalViewPr>
  <p:slideViewPr>
    <p:cSldViewPr snapToGrid="0">
      <p:cViewPr>
        <p:scale>
          <a:sx n="154" d="100"/>
          <a:sy n="154" d="100"/>
        </p:scale>
        <p:origin x="11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1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089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636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126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76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10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330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732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22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21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79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368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040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501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899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347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792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5518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18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428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976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210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437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075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8054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502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185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374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348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839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2343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3698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582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877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635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12237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962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269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61942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3087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78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3323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576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52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1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57362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00" b="1" dirty="0">
                <a:latin typeface="Proxima Nova"/>
                <a:ea typeface="Proxima Nova"/>
                <a:cs typeface="Proxima Nova"/>
                <a:sym typeface="Proxima Nova"/>
              </a:rPr>
              <a:t>Deep Unsupervised Learning using Non-equilibrium Thermodynamics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ICML </a:t>
            </a:r>
            <a:r>
              <a:rPr 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201</a:t>
            </a: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Jascha</a:t>
            </a: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Sohl</a:t>
            </a: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-Dickstein, Eric A. Weiss,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Niru</a:t>
            </a: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Maheswaranathan</a:t>
            </a: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, Surya Ganguli</a:t>
            </a:r>
            <a:endParaRPr sz="159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Beomsoon Park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8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8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295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Markov process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CB037B-2A37-7C6F-3488-65A33008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25" y="2577151"/>
            <a:ext cx="1728795" cy="2122925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063D6C3-123B-9213-7612-E61A801EF99E}"/>
              </a:ext>
            </a:extLst>
          </p:cNvPr>
          <p:cNvSpPr/>
          <p:nvPr/>
        </p:nvSpPr>
        <p:spPr>
          <a:xfrm>
            <a:off x="1443017" y="2119536"/>
            <a:ext cx="2216755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Markov Chain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2BE62142-C6F9-C27D-3239-68B4F0E20F76}"/>
              </a:ext>
            </a:extLst>
          </p:cNvPr>
          <p:cNvSpPr/>
          <p:nvPr/>
        </p:nvSpPr>
        <p:spPr>
          <a:xfrm>
            <a:off x="4157922" y="3230577"/>
            <a:ext cx="828156" cy="351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61A63E1-6A11-7972-7BAA-5FD968187271}"/>
              </a:ext>
            </a:extLst>
          </p:cNvPr>
          <p:cNvSpPr/>
          <p:nvPr/>
        </p:nvSpPr>
        <p:spPr>
          <a:xfrm>
            <a:off x="5571616" y="2916828"/>
            <a:ext cx="2140541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Markov Property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23FB0-D062-DB5B-85EE-17C3D46FD5B8}"/>
              </a:ext>
            </a:extLst>
          </p:cNvPr>
          <p:cNvSpPr txBox="1"/>
          <p:nvPr/>
        </p:nvSpPr>
        <p:spPr>
          <a:xfrm>
            <a:off x="4030758" y="3406109"/>
            <a:ext cx="5222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The future state only depends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on the current state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1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Annealed Importance Sampling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F355E8-FA2F-D7C6-6CE3-46A774A24767}"/>
              </a:ext>
            </a:extLst>
          </p:cNvPr>
          <p:cNvGrpSpPr/>
          <p:nvPr/>
        </p:nvGrpSpPr>
        <p:grpSpPr>
          <a:xfrm>
            <a:off x="162066" y="2419002"/>
            <a:ext cx="2180575" cy="1528469"/>
            <a:chOff x="448194" y="2718261"/>
            <a:chExt cx="2180575" cy="15284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4410F0B-EA1D-C130-86A6-DA859A791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194" y="2718261"/>
              <a:ext cx="1893786" cy="146615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C183166A-1D68-9F14-38FF-2B13D9DC48D1}"/>
                    </a:ext>
                  </a:extLst>
                </p:cNvPr>
                <p:cNvSpPr/>
                <p:nvPr/>
              </p:nvSpPr>
              <p:spPr>
                <a:xfrm>
                  <a:off x="689957" y="2726574"/>
                  <a:ext cx="573578" cy="2992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C183166A-1D68-9F14-38FF-2B13D9DC48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957" y="2726574"/>
                  <a:ext cx="573578" cy="299259"/>
                </a:xfrm>
                <a:prstGeom prst="rect">
                  <a:avLst/>
                </a:prstGeom>
                <a:blipFill>
                  <a:blip r:embed="rId4"/>
                  <a:stretch>
                    <a:fillRect b="-11538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83BE778-8557-20F4-469F-7D8EE83A5BFB}"/>
                    </a:ext>
                  </a:extLst>
                </p:cNvPr>
                <p:cNvSpPr/>
                <p:nvPr/>
              </p:nvSpPr>
              <p:spPr>
                <a:xfrm>
                  <a:off x="2055191" y="3947471"/>
                  <a:ext cx="573578" cy="2992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83BE778-8557-20F4-469F-7D8EE83A5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191" y="3947471"/>
                  <a:ext cx="573578" cy="2992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850EFEE-5B97-EDCF-4AF8-ABA73FAAA460}"/>
              </a:ext>
            </a:extLst>
          </p:cNvPr>
          <p:cNvGrpSpPr/>
          <p:nvPr/>
        </p:nvGrpSpPr>
        <p:grpSpPr>
          <a:xfrm>
            <a:off x="3212178" y="2419002"/>
            <a:ext cx="1903877" cy="1494428"/>
            <a:chOff x="3207066" y="2718261"/>
            <a:chExt cx="1903877" cy="14944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341AAFA-099F-9543-F711-9DE7D219A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07066" y="2751513"/>
              <a:ext cx="1666701" cy="139920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6D81B57-FB64-E5E7-C825-E920711ABF63}"/>
                    </a:ext>
                  </a:extLst>
                </p:cNvPr>
                <p:cNvSpPr/>
                <p:nvPr/>
              </p:nvSpPr>
              <p:spPr>
                <a:xfrm>
                  <a:off x="3207066" y="2718261"/>
                  <a:ext cx="573578" cy="2992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6D81B57-FB64-E5E7-C825-E920711ABF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066" y="2718261"/>
                  <a:ext cx="573578" cy="299259"/>
                </a:xfrm>
                <a:prstGeom prst="rect">
                  <a:avLst/>
                </a:prstGeom>
                <a:blipFill>
                  <a:blip r:embed="rId7"/>
                  <a:stretch>
                    <a:fillRect b="-7407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D7A5DF1-23AC-E5B4-5F80-0CA7A9BE21EB}"/>
                    </a:ext>
                  </a:extLst>
                </p:cNvPr>
                <p:cNvSpPr/>
                <p:nvPr/>
              </p:nvSpPr>
              <p:spPr>
                <a:xfrm>
                  <a:off x="4537365" y="3913430"/>
                  <a:ext cx="573578" cy="2992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ko-Kore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D7A5DF1-23AC-E5B4-5F80-0CA7A9BE21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7365" y="3913430"/>
                  <a:ext cx="573578" cy="29925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5C6529D1-485C-9492-9B71-05EB8B70D59B}"/>
              </a:ext>
            </a:extLst>
          </p:cNvPr>
          <p:cNvSpPr/>
          <p:nvPr/>
        </p:nvSpPr>
        <p:spPr>
          <a:xfrm>
            <a:off x="2314805" y="3253912"/>
            <a:ext cx="103625" cy="1036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3AD560-3B22-41CF-F540-5D154849D725}"/>
              </a:ext>
            </a:extLst>
          </p:cNvPr>
          <p:cNvSpPr/>
          <p:nvPr/>
        </p:nvSpPr>
        <p:spPr>
          <a:xfrm>
            <a:off x="2573758" y="3253911"/>
            <a:ext cx="103625" cy="1036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88C9341-169A-0775-4457-6C6D7B36DEA6}"/>
              </a:ext>
            </a:extLst>
          </p:cNvPr>
          <p:cNvSpPr/>
          <p:nvPr/>
        </p:nvSpPr>
        <p:spPr>
          <a:xfrm>
            <a:off x="2841287" y="3254346"/>
            <a:ext cx="103625" cy="1036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D11DED4-89FD-26CA-E5CE-6DB2B6261664}"/>
                  </a:ext>
                </a:extLst>
              </p:cNvPr>
              <p:cNvSpPr/>
              <p:nvPr/>
            </p:nvSpPr>
            <p:spPr>
              <a:xfrm>
                <a:off x="2051992" y="2890467"/>
                <a:ext cx="1160186" cy="2992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D11DED4-89FD-26CA-E5CE-6DB2B6261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992" y="2890467"/>
                <a:ext cx="1160186" cy="299259"/>
              </a:xfrm>
              <a:prstGeom prst="rect">
                <a:avLst/>
              </a:prstGeom>
              <a:blipFill>
                <a:blip r:embed="rId9"/>
                <a:stretch>
                  <a:fillRect l="-4255" b="-37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E78CA4A-4AE0-FF14-581F-766FCF6A3D5B}"/>
              </a:ext>
            </a:extLst>
          </p:cNvPr>
          <p:cNvSpPr/>
          <p:nvPr/>
        </p:nvSpPr>
        <p:spPr>
          <a:xfrm>
            <a:off x="377884" y="3928979"/>
            <a:ext cx="1462149" cy="4913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Intractable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Distribution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F86C59CF-3068-889B-C661-0E0A9E8CAB64}"/>
              </a:ext>
            </a:extLst>
          </p:cNvPr>
          <p:cNvSpPr/>
          <p:nvPr/>
        </p:nvSpPr>
        <p:spPr>
          <a:xfrm>
            <a:off x="5055493" y="3132964"/>
            <a:ext cx="472468" cy="351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7A1FFD-27A1-A14E-EA2D-D753A8062048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dfdazac.github.io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/02-flows.html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73EB2D9-071D-68EF-DE1C-30BFDD197BDC}"/>
                  </a:ext>
                </a:extLst>
              </p:cNvPr>
              <p:cNvSpPr/>
              <p:nvPr/>
            </p:nvSpPr>
            <p:spPr>
              <a:xfrm>
                <a:off x="344020" y="2176956"/>
                <a:ext cx="1622260" cy="2992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73EB2D9-071D-68EF-DE1C-30BFDD197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0" y="2176956"/>
                <a:ext cx="1622260" cy="299259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1E143E6-0D59-8440-3606-6E29D89FD48A}"/>
                  </a:ext>
                </a:extLst>
              </p:cNvPr>
              <p:cNvSpPr/>
              <p:nvPr/>
            </p:nvSpPr>
            <p:spPr>
              <a:xfrm>
                <a:off x="3122606" y="2181627"/>
                <a:ext cx="1622260" cy="2992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1E143E6-0D59-8440-3606-6E29D89FD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06" y="2181627"/>
                <a:ext cx="1622260" cy="299259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18DB3B0-52DD-D972-26A7-8514DFCF0458}"/>
                  </a:ext>
                </a:extLst>
              </p:cNvPr>
              <p:cNvSpPr/>
              <p:nvPr/>
            </p:nvSpPr>
            <p:spPr>
              <a:xfrm>
                <a:off x="5527960" y="2686214"/>
                <a:ext cx="3343564" cy="2992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f>
                        <m:fPr>
                          <m:ctrlP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18DB3B0-52DD-D972-26A7-8514DFCF0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60" y="2686214"/>
                <a:ext cx="3343564" cy="299259"/>
              </a:xfrm>
              <a:prstGeom prst="rect">
                <a:avLst/>
              </a:prstGeom>
              <a:blipFill>
                <a:blip r:embed="rId12"/>
                <a:stretch>
                  <a:fillRect t="-22222" b="-4074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7A48DD3-39EB-947E-C9FA-F784F622BA23}"/>
              </a:ext>
            </a:extLst>
          </p:cNvPr>
          <p:cNvSpPr/>
          <p:nvPr/>
        </p:nvSpPr>
        <p:spPr>
          <a:xfrm>
            <a:off x="6350131" y="2165145"/>
            <a:ext cx="1809708" cy="31370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Importance Weight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01E42C9-3F35-DC4E-58D4-D716F6972498}"/>
                  </a:ext>
                </a:extLst>
              </p:cNvPr>
              <p:cNvSpPr/>
              <p:nvPr/>
            </p:nvSpPr>
            <p:spPr>
              <a:xfrm>
                <a:off x="5583203" y="3382083"/>
                <a:ext cx="3343564" cy="2992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en-US" altLang="ko-Kore-KR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</a:rPr>
                  <a:t>(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1= 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⋯&gt;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</a:rPr>
                  <a:t> )</a:t>
                </a:r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01E42C9-3F35-DC4E-58D4-D716F6972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03" y="3382083"/>
                <a:ext cx="3343564" cy="299259"/>
              </a:xfrm>
              <a:prstGeom prst="rect">
                <a:avLst/>
              </a:prstGeom>
              <a:blipFill>
                <a:blip r:embed="rId13"/>
                <a:stretch>
                  <a:fillRect t="-26923" b="-53846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A079129-D942-47CC-F173-870F7EBF4677}"/>
              </a:ext>
            </a:extLst>
          </p:cNvPr>
          <p:cNvSpPr/>
          <p:nvPr/>
        </p:nvSpPr>
        <p:spPr>
          <a:xfrm>
            <a:off x="5583202" y="3981204"/>
            <a:ext cx="3343563" cy="65026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Approximate intractable probability distribution utilizing importance weight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78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Theoretical background knowledge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B5DE9B8-5719-2685-96A6-5FFE9D4F07BD}"/>
              </a:ext>
            </a:extLst>
          </p:cNvPr>
          <p:cNvSpPr/>
          <p:nvPr/>
        </p:nvSpPr>
        <p:spPr>
          <a:xfrm>
            <a:off x="790725" y="2374734"/>
            <a:ext cx="2216755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Langevin Dynamics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BDF8AE-7215-5864-F52E-6679B9E1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79" y="2404831"/>
            <a:ext cx="4559300" cy="38100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E802B80-739A-993C-DC77-1A5C0B84D049}"/>
              </a:ext>
            </a:extLst>
          </p:cNvPr>
          <p:cNvSpPr/>
          <p:nvPr/>
        </p:nvSpPr>
        <p:spPr>
          <a:xfrm>
            <a:off x="7292397" y="2411695"/>
            <a:ext cx="477982" cy="3566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842390F-6BE4-55EF-0B3A-E10166A10C0C}"/>
              </a:ext>
            </a:extLst>
          </p:cNvPr>
          <p:cNvSpPr/>
          <p:nvPr/>
        </p:nvSpPr>
        <p:spPr>
          <a:xfrm>
            <a:off x="6423010" y="1939468"/>
            <a:ext cx="2216755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Gaussian Diffusion Process</a:t>
            </a:r>
            <a:endParaRPr kumimoji="1" lang="ko-Kore-KR" altLang="en-US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화살표: 오른쪽 17">
            <a:extLst>
              <a:ext uri="{FF2B5EF4-FFF2-40B4-BE49-F238E27FC236}">
                <a16:creationId xmlns:a16="http://schemas.microsoft.com/office/drawing/2014/main" id="{962C91A7-DC9B-35A4-8647-4B0C90C7F226}"/>
              </a:ext>
            </a:extLst>
          </p:cNvPr>
          <p:cNvSpPr/>
          <p:nvPr/>
        </p:nvSpPr>
        <p:spPr>
          <a:xfrm>
            <a:off x="639047" y="3377778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19AE8BA4-7B6B-59EE-0B7E-205E26E978F4}"/>
              </a:ext>
            </a:extLst>
          </p:cNvPr>
          <p:cNvSpPr/>
          <p:nvPr/>
        </p:nvSpPr>
        <p:spPr>
          <a:xfrm>
            <a:off x="1167569" y="3311028"/>
            <a:ext cx="7472196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Stochastic differential equation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Modeling the dynamics of particles and system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0" name="화살표: 오른쪽 17">
            <a:extLst>
              <a:ext uri="{FF2B5EF4-FFF2-40B4-BE49-F238E27FC236}">
                <a16:creationId xmlns:a16="http://schemas.microsoft.com/office/drawing/2014/main" id="{D4D5E7EF-46E6-6119-8D7F-86D019ECC4F3}"/>
              </a:ext>
            </a:extLst>
          </p:cNvPr>
          <p:cNvSpPr/>
          <p:nvPr/>
        </p:nvSpPr>
        <p:spPr>
          <a:xfrm>
            <a:off x="639047" y="4115666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FA17E518-60A6-7924-A418-999EEE7FC69D}"/>
              </a:ext>
            </a:extLst>
          </p:cNvPr>
          <p:cNvSpPr/>
          <p:nvPr/>
        </p:nvSpPr>
        <p:spPr>
          <a:xfrm>
            <a:off x="1167569" y="4048916"/>
            <a:ext cx="7472196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Randomness is introduced by using the term modeled with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Gaussian Diffusion Process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A8ECC-D48E-6FA9-E6F0-E5FE6E3FF315}"/>
              </a:ext>
            </a:extLst>
          </p:cNvPr>
          <p:cNvSpPr txBox="1"/>
          <p:nvPr/>
        </p:nvSpPr>
        <p:spPr>
          <a:xfrm>
            <a:off x="1563803" y="4835723"/>
            <a:ext cx="60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en.wikipedia.org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/wiki/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Langevin_dynamics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2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Theoretical background knowledge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7A1FFD-27A1-A14E-EA2D-D753A8062048}"/>
              </a:ext>
            </a:extLst>
          </p:cNvPr>
          <p:cNvSpPr txBox="1"/>
          <p:nvPr/>
        </p:nvSpPr>
        <p:spPr>
          <a:xfrm>
            <a:off x="1563803" y="4835723"/>
            <a:ext cx="60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en.wikipedia.org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/wiki/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Kolmogorov_backward_equations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_(diffusion)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B5DE9B8-5719-2685-96A6-5FFE9D4F07BD}"/>
              </a:ext>
            </a:extLst>
          </p:cNvPr>
          <p:cNvSpPr/>
          <p:nvPr/>
        </p:nvSpPr>
        <p:spPr>
          <a:xfrm>
            <a:off x="311701" y="2237027"/>
            <a:ext cx="2833660" cy="4157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Kolmogorov Forward Equation</a:t>
            </a:r>
          </a:p>
        </p:txBody>
      </p:sp>
      <p:sp>
        <p:nvSpPr>
          <p:cNvPr id="19" name="화살표: 오른쪽 17">
            <a:extLst>
              <a:ext uri="{FF2B5EF4-FFF2-40B4-BE49-F238E27FC236}">
                <a16:creationId xmlns:a16="http://schemas.microsoft.com/office/drawing/2014/main" id="{962C91A7-DC9B-35A4-8647-4B0C90C7F226}"/>
              </a:ext>
            </a:extLst>
          </p:cNvPr>
          <p:cNvSpPr/>
          <p:nvPr/>
        </p:nvSpPr>
        <p:spPr>
          <a:xfrm>
            <a:off x="506042" y="3652103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19AE8BA4-7B6B-59EE-0B7E-205E26E978F4}"/>
              </a:ext>
            </a:extLst>
          </p:cNvPr>
          <p:cNvSpPr/>
          <p:nvPr/>
        </p:nvSpPr>
        <p:spPr>
          <a:xfrm>
            <a:off x="1034564" y="3585353"/>
            <a:ext cx="7472196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Characterize continuous-time continuous-state Markov process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0" name="화살표: 오른쪽 17">
            <a:extLst>
              <a:ext uri="{FF2B5EF4-FFF2-40B4-BE49-F238E27FC236}">
                <a16:creationId xmlns:a16="http://schemas.microsoft.com/office/drawing/2014/main" id="{D4D5E7EF-46E6-6119-8D7F-86D019ECC4F3}"/>
              </a:ext>
            </a:extLst>
          </p:cNvPr>
          <p:cNvSpPr/>
          <p:nvPr/>
        </p:nvSpPr>
        <p:spPr>
          <a:xfrm>
            <a:off x="506042" y="4256984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FA17E518-60A6-7924-A418-999EEE7FC69D}"/>
              </a:ext>
            </a:extLst>
          </p:cNvPr>
          <p:cNvSpPr/>
          <p:nvPr/>
        </p:nvSpPr>
        <p:spPr>
          <a:xfrm>
            <a:off x="1034564" y="4190234"/>
            <a:ext cx="7472196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Diffusion Process for each direction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Same functional form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07FA92-07FB-3F42-C345-4D415A13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587" y="2164491"/>
            <a:ext cx="4412557" cy="535161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EDA31C7-B36D-9729-ECE1-116C7B7BE8DF}"/>
              </a:ext>
            </a:extLst>
          </p:cNvPr>
          <p:cNvSpPr/>
          <p:nvPr/>
        </p:nvSpPr>
        <p:spPr>
          <a:xfrm>
            <a:off x="311701" y="2846450"/>
            <a:ext cx="2833660" cy="4157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Kolmogorov Backward Equation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7856AB-43CF-DA56-8479-E06CAA889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587" y="2767730"/>
            <a:ext cx="3859035" cy="50626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2FB994D-E210-1FAD-9291-5D676575C364}"/>
              </a:ext>
            </a:extLst>
          </p:cNvPr>
          <p:cNvSpPr/>
          <p:nvPr/>
        </p:nvSpPr>
        <p:spPr>
          <a:xfrm>
            <a:off x="7762662" y="1928062"/>
            <a:ext cx="1153582" cy="7074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Proxima Nova" panose="02000506030000020004" pitchFamily="2" charset="0"/>
              </a:rPr>
              <a:t>Gaussian Diffusion Process</a:t>
            </a:r>
            <a:endParaRPr kumimoji="1" lang="ko-Kore-KR" altLang="en-US" sz="12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화살표: 오른쪽 17">
            <a:extLst>
              <a:ext uri="{FF2B5EF4-FFF2-40B4-BE49-F238E27FC236}">
                <a16:creationId xmlns:a16="http://schemas.microsoft.com/office/drawing/2014/main" id="{182062A5-524B-8609-D4C4-C7823A2D8247}"/>
              </a:ext>
            </a:extLst>
          </p:cNvPr>
          <p:cNvSpPr/>
          <p:nvPr/>
        </p:nvSpPr>
        <p:spPr>
          <a:xfrm rot="5400000">
            <a:off x="8290574" y="2602745"/>
            <a:ext cx="97758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633CC1-23DC-277F-8E4D-F2E70EFBE085}"/>
              </a:ext>
            </a:extLst>
          </p:cNvPr>
          <p:cNvSpPr/>
          <p:nvPr/>
        </p:nvSpPr>
        <p:spPr>
          <a:xfrm>
            <a:off x="7762662" y="2819954"/>
            <a:ext cx="1153582" cy="7074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  <a:latin typeface="Proxima Nova" panose="02000506030000020004" pitchFamily="2" charset="0"/>
              </a:rPr>
              <a:t>Gaussian Diffusion Process</a:t>
            </a:r>
            <a:endParaRPr kumimoji="1" lang="ko-Kore-KR" altLang="en-US" sz="12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473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Maximum log likelihood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7A1FFD-27A1-A14E-EA2D-D753A8062048}"/>
              </a:ext>
            </a:extLst>
          </p:cNvPr>
          <p:cNvSpPr txBox="1"/>
          <p:nvPr/>
        </p:nvSpPr>
        <p:spPr>
          <a:xfrm>
            <a:off x="1563803" y="4835723"/>
            <a:ext cx="60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aigong.tistory.com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/369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ECB296-D038-E57F-C28E-894EEF47C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79" y="2001577"/>
            <a:ext cx="3686579" cy="15264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96567F-F354-1ED5-93F9-2A84450CA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936" y="4392142"/>
            <a:ext cx="2224463" cy="3372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23BA7-19A9-E131-39BE-A5579B700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500" y="3787340"/>
            <a:ext cx="1503334" cy="337647"/>
          </a:xfrm>
          <a:prstGeom prst="rect">
            <a:avLst/>
          </a:prstGeom>
        </p:spPr>
      </p:pic>
      <p:sp>
        <p:nvSpPr>
          <p:cNvPr id="12" name="화살표: 오른쪽 17">
            <a:extLst>
              <a:ext uri="{FF2B5EF4-FFF2-40B4-BE49-F238E27FC236}">
                <a16:creationId xmlns:a16="http://schemas.microsoft.com/office/drawing/2014/main" id="{82C74B6F-760B-99A8-A5B7-B122E5B4C870}"/>
              </a:ext>
            </a:extLst>
          </p:cNvPr>
          <p:cNvSpPr/>
          <p:nvPr/>
        </p:nvSpPr>
        <p:spPr>
          <a:xfrm rot="5400000">
            <a:off x="6580288" y="3586360"/>
            <a:ext cx="97758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7">
            <a:extLst>
              <a:ext uri="{FF2B5EF4-FFF2-40B4-BE49-F238E27FC236}">
                <a16:creationId xmlns:a16="http://schemas.microsoft.com/office/drawing/2014/main" id="{855C922B-D6E0-32E5-C640-CD6205224B8C}"/>
              </a:ext>
            </a:extLst>
          </p:cNvPr>
          <p:cNvSpPr/>
          <p:nvPr/>
        </p:nvSpPr>
        <p:spPr>
          <a:xfrm rot="5400000">
            <a:off x="6580288" y="4188313"/>
            <a:ext cx="97758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E5A5099-BA93-0494-89DE-79178F714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49" y="2297285"/>
            <a:ext cx="3490306" cy="1265491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ED4E40D-5990-2A3A-9BB3-0EA2ADFEB46C}"/>
              </a:ext>
            </a:extLst>
          </p:cNvPr>
          <p:cNvSpPr/>
          <p:nvPr/>
        </p:nvSpPr>
        <p:spPr>
          <a:xfrm>
            <a:off x="633181" y="3678900"/>
            <a:ext cx="4294014" cy="10039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Which distribution is more appropriate for the observed data much better?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2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Entropy &amp; Cross Entropy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7A1FFD-27A1-A14E-EA2D-D753A8062048}"/>
              </a:ext>
            </a:extLst>
          </p:cNvPr>
          <p:cNvSpPr txBox="1"/>
          <p:nvPr/>
        </p:nvSpPr>
        <p:spPr>
          <a:xfrm>
            <a:off x="1563803" y="4835723"/>
            <a:ext cx="60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angeloyeo.github.io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/2020/10/27/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KL_divergence.html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27D417-5AEF-BD18-A582-FBF89FE31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1" y="2216558"/>
            <a:ext cx="1562100" cy="723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415F25B-8A80-1FA7-CA87-992E86D89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27" y="2352516"/>
            <a:ext cx="2247900" cy="469900"/>
          </a:xfrm>
          <a:prstGeom prst="rect">
            <a:avLst/>
          </a:prstGeom>
        </p:spPr>
      </p:pic>
      <p:sp>
        <p:nvSpPr>
          <p:cNvPr id="16" name="화살표: 오른쪽 17">
            <a:extLst>
              <a:ext uri="{FF2B5EF4-FFF2-40B4-BE49-F238E27FC236}">
                <a16:creationId xmlns:a16="http://schemas.microsoft.com/office/drawing/2014/main" id="{BEDBA892-ADC3-100B-6287-6B3377DBB298}"/>
              </a:ext>
            </a:extLst>
          </p:cNvPr>
          <p:cNvSpPr/>
          <p:nvPr/>
        </p:nvSpPr>
        <p:spPr>
          <a:xfrm>
            <a:off x="2147920" y="2425376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D1FA1D2-EDAE-C281-6F00-CD472F3A1AF1}"/>
              </a:ext>
            </a:extLst>
          </p:cNvPr>
          <p:cNvGrpSpPr/>
          <p:nvPr/>
        </p:nvGrpSpPr>
        <p:grpSpPr>
          <a:xfrm>
            <a:off x="286761" y="3347602"/>
            <a:ext cx="4781685" cy="905620"/>
            <a:chOff x="2034751" y="3325558"/>
            <a:chExt cx="4781685" cy="90562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7E99C40-F940-4A31-DFCE-ADD943B9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4326" y="3369093"/>
              <a:ext cx="4559300" cy="723900"/>
            </a:xfrm>
            <a:prstGeom prst="rect">
              <a:avLst/>
            </a:prstGeom>
          </p:spPr>
        </p:pic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BA322972-7A24-C8C7-9E98-4405EA63FF4E}"/>
                </a:ext>
              </a:extLst>
            </p:cNvPr>
            <p:cNvSpPr/>
            <p:nvPr/>
          </p:nvSpPr>
          <p:spPr>
            <a:xfrm>
              <a:off x="2179890" y="3517036"/>
              <a:ext cx="659241" cy="35663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0936C7-F403-AAB0-4BBF-11348DF77508}"/>
                </a:ext>
              </a:extLst>
            </p:cNvPr>
            <p:cNvSpPr txBox="1"/>
            <p:nvPr/>
          </p:nvSpPr>
          <p:spPr>
            <a:xfrm>
              <a:off x="2080947" y="3847359"/>
              <a:ext cx="8571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>
                  <a:latin typeface="Proxima Nova" panose="02000506030000020004" pitchFamily="2" charset="0"/>
                </a:rPr>
                <a:t>Entropy</a:t>
              </a:r>
              <a:endParaRPr kumimoji="1" lang="ko-Kore-KR" altLang="en-US" b="1" dirty="0">
                <a:latin typeface="Proxima Nova" panose="02000506030000020004" pitchFamily="2" charset="0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C0DE9DC5-9D49-DB8F-C293-536A6D784E04}"/>
                </a:ext>
              </a:extLst>
            </p:cNvPr>
            <p:cNvSpPr/>
            <p:nvPr/>
          </p:nvSpPr>
          <p:spPr>
            <a:xfrm>
              <a:off x="2034751" y="3325558"/>
              <a:ext cx="4781685" cy="90562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339B8C3-AFF3-0197-31C9-F314EF8E2E53}"/>
              </a:ext>
            </a:extLst>
          </p:cNvPr>
          <p:cNvSpPr txBox="1"/>
          <p:nvPr/>
        </p:nvSpPr>
        <p:spPr>
          <a:xfrm>
            <a:off x="2138166" y="2652956"/>
            <a:ext cx="2223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The amount of information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33F55D8-2DA8-758A-948D-78E79C1B9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495" y="2360834"/>
            <a:ext cx="3111500" cy="723900"/>
          </a:xfrm>
          <a:prstGeom prst="rect">
            <a:avLst/>
          </a:prstGeom>
        </p:spPr>
      </p:pic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4134B8F-1E52-668E-A506-A6675BB9C7FC}"/>
              </a:ext>
            </a:extLst>
          </p:cNvPr>
          <p:cNvSpPr/>
          <p:nvPr/>
        </p:nvSpPr>
        <p:spPr>
          <a:xfrm>
            <a:off x="5480398" y="3461107"/>
            <a:ext cx="3359263" cy="6539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The amount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representing the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unexpected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response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4" name="화살표: 오른쪽 17">
            <a:extLst>
              <a:ext uri="{FF2B5EF4-FFF2-40B4-BE49-F238E27FC236}">
                <a16:creationId xmlns:a16="http://schemas.microsoft.com/office/drawing/2014/main" id="{D8A66DFF-CB3D-8E52-046A-2007856F3A3E}"/>
              </a:ext>
            </a:extLst>
          </p:cNvPr>
          <p:cNvSpPr/>
          <p:nvPr/>
        </p:nvSpPr>
        <p:spPr>
          <a:xfrm rot="5400000">
            <a:off x="7037091" y="3013754"/>
            <a:ext cx="304307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53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KL Divergence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7A1FFD-27A1-A14E-EA2D-D753A8062048}"/>
              </a:ext>
            </a:extLst>
          </p:cNvPr>
          <p:cNvSpPr txBox="1"/>
          <p:nvPr/>
        </p:nvSpPr>
        <p:spPr>
          <a:xfrm>
            <a:off x="1563803" y="4835723"/>
            <a:ext cx="601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angeloyeo.github.io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/2020/10/27/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KL_divergence.html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8FCDE1-3D16-2944-B63D-F1823925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98" y="2040694"/>
            <a:ext cx="3260898" cy="635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278133-996C-53F0-3047-5D45BEB3A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55" y="2646938"/>
            <a:ext cx="2978381" cy="49229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0B9F05-5BB8-0F95-7FD2-B08276E3B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87" y="3166374"/>
            <a:ext cx="2909916" cy="3188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32574C-1B18-5B68-149B-6E440FD5A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8501" y="3561233"/>
            <a:ext cx="1504488" cy="2990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6D83CDFB-799D-591D-D4B6-4CABC1B94741}"/>
                  </a:ext>
                </a:extLst>
              </p:cNvPr>
              <p:cNvSpPr/>
              <p:nvPr/>
            </p:nvSpPr>
            <p:spPr>
              <a:xfrm>
                <a:off x="862894" y="3984904"/>
                <a:ext cx="3359263" cy="65393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Difference between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( Distributions )</a:t>
                </a:r>
                <a:endParaRPr kumimoji="1" lang="ko-Kore-KR" altLang="en-US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6D83CDFB-799D-591D-D4B6-4CABC1B94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94" y="3984904"/>
                <a:ext cx="3359263" cy="65393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화살표: 오른쪽 17">
            <a:extLst>
              <a:ext uri="{FF2B5EF4-FFF2-40B4-BE49-F238E27FC236}">
                <a16:creationId xmlns:a16="http://schemas.microsoft.com/office/drawing/2014/main" id="{20B2A9E7-4B58-CA40-C93D-6D7CD90DB8A3}"/>
              </a:ext>
            </a:extLst>
          </p:cNvPr>
          <p:cNvSpPr/>
          <p:nvPr/>
        </p:nvSpPr>
        <p:spPr>
          <a:xfrm>
            <a:off x="300104" y="4144713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4564DF9-7EEE-A2D5-E281-774DDED128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482834"/>
            <a:ext cx="4236043" cy="15970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FF87D2-E5F7-0D31-8B13-00FC42F872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3205309"/>
            <a:ext cx="4236043" cy="159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310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1173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Trajectory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4CC7A-345A-BDE0-E774-66A21681E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37" y="3397633"/>
            <a:ext cx="2313595" cy="424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2E423B-2445-1F2A-3F09-10E406110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184"/>
          <a:stretch/>
        </p:blipFill>
        <p:spPr>
          <a:xfrm>
            <a:off x="2121837" y="1974468"/>
            <a:ext cx="4900325" cy="1298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08BCFC-A94E-EA2E-615D-9A6C6E27B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018" y="3415998"/>
            <a:ext cx="2919962" cy="380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A7F87B-ED6F-F53E-5167-AAECC824B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9904" y="3380543"/>
            <a:ext cx="2406561" cy="451773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FEDDD1D-EB31-D69A-C202-9B72525DD2A1}"/>
              </a:ext>
            </a:extLst>
          </p:cNvPr>
          <p:cNvSpPr/>
          <p:nvPr/>
        </p:nvSpPr>
        <p:spPr>
          <a:xfrm>
            <a:off x="4486508" y="3415998"/>
            <a:ext cx="1545472" cy="3808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55D02-B6B5-48CA-9A53-1C47C70FA1A3}"/>
              </a:ext>
            </a:extLst>
          </p:cNvPr>
          <p:cNvSpPr txBox="1"/>
          <p:nvPr/>
        </p:nvSpPr>
        <p:spPr>
          <a:xfrm>
            <a:off x="4138555" y="3785988"/>
            <a:ext cx="2241377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Markov Diffusion Kernel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5CEEA35-83F0-174B-C850-8897FAE9B07D}"/>
              </a:ext>
            </a:extLst>
          </p:cNvPr>
          <p:cNvSpPr/>
          <p:nvPr/>
        </p:nvSpPr>
        <p:spPr>
          <a:xfrm>
            <a:off x="5719563" y="3452456"/>
            <a:ext cx="215725" cy="30794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0D076-042F-5EA6-48BA-2845D7878E33}"/>
              </a:ext>
            </a:extLst>
          </p:cNvPr>
          <p:cNvSpPr txBox="1"/>
          <p:nvPr/>
        </p:nvSpPr>
        <p:spPr>
          <a:xfrm>
            <a:off x="5259243" y="3190846"/>
            <a:ext cx="1195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100" b="1" dirty="0">
                <a:latin typeface="Proxima Nova" panose="02000506030000020004" pitchFamily="2" charset="0"/>
              </a:rPr>
              <a:t>Diffusion Rate</a:t>
            </a:r>
            <a:endParaRPr kumimoji="1" lang="ko-Kore-KR" altLang="en-US" sz="1100" b="1" dirty="0">
              <a:latin typeface="Proxima Nova" panose="02000506030000020004" pitchFamily="2" charset="0"/>
            </a:endParaRPr>
          </a:p>
        </p:txBody>
      </p:sp>
      <p:sp>
        <p:nvSpPr>
          <p:cNvPr id="19" name="화살표: 오른쪽 17">
            <a:extLst>
              <a:ext uri="{FF2B5EF4-FFF2-40B4-BE49-F238E27FC236}">
                <a16:creationId xmlns:a16="http://schemas.microsoft.com/office/drawing/2014/main" id="{9D22F712-BE5F-1C84-133B-B8980D89E4C5}"/>
              </a:ext>
            </a:extLst>
          </p:cNvPr>
          <p:cNvSpPr/>
          <p:nvPr/>
        </p:nvSpPr>
        <p:spPr>
          <a:xfrm rot="5400000">
            <a:off x="3570301" y="3803171"/>
            <a:ext cx="304307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E474528-DDC7-045B-D2FB-814288F2B1D9}"/>
              </a:ext>
            </a:extLst>
          </p:cNvPr>
          <p:cNvSpPr/>
          <p:nvPr/>
        </p:nvSpPr>
        <p:spPr>
          <a:xfrm>
            <a:off x="2874094" y="4221032"/>
            <a:ext cx="1697905" cy="4245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Gaussian Diffusion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1" name="화살표: 오른쪽 17">
            <a:extLst>
              <a:ext uri="{FF2B5EF4-FFF2-40B4-BE49-F238E27FC236}">
                <a16:creationId xmlns:a16="http://schemas.microsoft.com/office/drawing/2014/main" id="{46601DD9-88D1-E4A6-051A-8ED5F3AA21B3}"/>
              </a:ext>
            </a:extLst>
          </p:cNvPr>
          <p:cNvSpPr/>
          <p:nvPr/>
        </p:nvSpPr>
        <p:spPr>
          <a:xfrm rot="5400000">
            <a:off x="6577375" y="3830520"/>
            <a:ext cx="304307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BB7BF7B-CE96-B433-9826-3D959145A52A}"/>
              </a:ext>
            </a:extLst>
          </p:cNvPr>
          <p:cNvSpPr/>
          <p:nvPr/>
        </p:nvSpPr>
        <p:spPr>
          <a:xfrm>
            <a:off x="5462042" y="4200473"/>
            <a:ext cx="2534975" cy="4245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Gaussian Distribution with identity-covariance</a:t>
            </a:r>
            <a:endParaRPr kumimoji="1" lang="ko-Kore-KR" altLang="en-US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43A3377B-2CDC-9261-A7AB-A39C7B1DD2DD}"/>
              </a:ext>
            </a:extLst>
          </p:cNvPr>
          <p:cNvSpPr/>
          <p:nvPr/>
        </p:nvSpPr>
        <p:spPr>
          <a:xfrm>
            <a:off x="6369904" y="3415996"/>
            <a:ext cx="704112" cy="38086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9FD0BE6-81F4-F30C-77A5-473C257CA09B}"/>
              </a:ext>
            </a:extLst>
          </p:cNvPr>
          <p:cNvSpPr/>
          <p:nvPr/>
        </p:nvSpPr>
        <p:spPr>
          <a:xfrm>
            <a:off x="6023553" y="2348518"/>
            <a:ext cx="354664" cy="8589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EFB5D5B-A018-61C2-BBEE-3731E9A2A36D}"/>
              </a:ext>
            </a:extLst>
          </p:cNvPr>
          <p:cNvSpPr/>
          <p:nvPr/>
        </p:nvSpPr>
        <p:spPr>
          <a:xfrm>
            <a:off x="3095151" y="3379377"/>
            <a:ext cx="1195444" cy="424513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11043DE6-0C86-A24D-4611-5CBD3796FE95}"/>
              </a:ext>
            </a:extLst>
          </p:cNvPr>
          <p:cNvSpPr/>
          <p:nvPr/>
        </p:nvSpPr>
        <p:spPr>
          <a:xfrm>
            <a:off x="2960964" y="2712757"/>
            <a:ext cx="354664" cy="130196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AEA5BD0-0FF4-2AA2-11AF-8FFA2030249C}"/>
              </a:ext>
            </a:extLst>
          </p:cNvPr>
          <p:cNvSpPr/>
          <p:nvPr/>
        </p:nvSpPr>
        <p:spPr>
          <a:xfrm>
            <a:off x="3515541" y="2709995"/>
            <a:ext cx="354664" cy="130196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C1E4D0F1-94D5-09A5-6A45-D00DFD80B658}"/>
              </a:ext>
            </a:extLst>
          </p:cNvPr>
          <p:cNvSpPr/>
          <p:nvPr/>
        </p:nvSpPr>
        <p:spPr>
          <a:xfrm>
            <a:off x="226208" y="3822848"/>
            <a:ext cx="1013318" cy="4245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Tractable</a:t>
            </a:r>
          </a:p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Distribution</a:t>
            </a:r>
            <a:endParaRPr kumimoji="1" lang="ko-Kore-KR" altLang="en-US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2333C29-FA91-C313-7611-662115A8CB0B}"/>
              </a:ext>
            </a:extLst>
          </p:cNvPr>
          <p:cNvGrpSpPr/>
          <p:nvPr/>
        </p:nvGrpSpPr>
        <p:grpSpPr>
          <a:xfrm>
            <a:off x="5719563" y="1480147"/>
            <a:ext cx="3206750" cy="325744"/>
            <a:chOff x="5814408" y="1381075"/>
            <a:chExt cx="3206750" cy="32574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5FCBD89-425E-0672-BA0C-BCB9F8F77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4408" y="1433769"/>
              <a:ext cx="3206750" cy="27305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4A9C0A3-C749-D228-96EC-943B826E59CF}"/>
                </a:ext>
              </a:extLst>
            </p:cNvPr>
            <p:cNvSpPr/>
            <p:nvPr/>
          </p:nvSpPr>
          <p:spPr>
            <a:xfrm>
              <a:off x="7022162" y="1381075"/>
              <a:ext cx="51854" cy="325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29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81535" y="1223682"/>
            <a:ext cx="8760759" cy="353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Introduction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Background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Algorithm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Results</a:t>
            </a:r>
            <a:endParaRPr lang="ko-KR" altLang="en-US" sz="2500" dirty="0">
              <a:latin typeface="Proxima Nova Extrabold" panose="020B0600000101010101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Reverse Trajectory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B05B2A-854B-B647-0B4B-F3BFF8BCA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84"/>
          <a:stretch/>
        </p:blipFill>
        <p:spPr>
          <a:xfrm>
            <a:off x="2121124" y="1891704"/>
            <a:ext cx="4901750" cy="12711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1650A4-653B-2EB7-5977-37BEC2849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276" y="3270530"/>
            <a:ext cx="1589550" cy="3890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2B3D2C-D437-1A7C-D00A-0EC0B7AF7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46" y="3213059"/>
            <a:ext cx="2408926" cy="5039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367671-3662-3468-736D-6124EAA8A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747" y="3270532"/>
            <a:ext cx="1282700" cy="482600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1D129889-0681-3C91-B2FF-0191C18DB0D4}"/>
              </a:ext>
            </a:extLst>
          </p:cNvPr>
          <p:cNvSpPr/>
          <p:nvPr/>
        </p:nvSpPr>
        <p:spPr>
          <a:xfrm rot="10800000">
            <a:off x="5604327" y="3311102"/>
            <a:ext cx="787724" cy="351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9453DD04-28CA-FCE0-529D-6073427D78F0}"/>
              </a:ext>
            </a:extLst>
          </p:cNvPr>
          <p:cNvSpPr/>
          <p:nvPr/>
        </p:nvSpPr>
        <p:spPr>
          <a:xfrm rot="10800000">
            <a:off x="3200400" y="3324360"/>
            <a:ext cx="802213" cy="351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289ACF0-E14B-09CD-DD0F-3790BA12D28A}"/>
              </a:ext>
            </a:extLst>
          </p:cNvPr>
          <p:cNvSpPr/>
          <p:nvPr/>
        </p:nvSpPr>
        <p:spPr>
          <a:xfrm>
            <a:off x="4073236" y="3220631"/>
            <a:ext cx="1429789" cy="16628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FBEA26-DFF4-E400-114E-D8496FB22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330" y="4111886"/>
            <a:ext cx="863600" cy="279400"/>
          </a:xfrm>
          <a:prstGeom prst="rect">
            <a:avLst/>
          </a:prstGeom>
        </p:spPr>
      </p:pic>
      <p:sp>
        <p:nvSpPr>
          <p:cNvPr id="28" name="화살표: 오른쪽 17">
            <a:extLst>
              <a:ext uri="{FF2B5EF4-FFF2-40B4-BE49-F238E27FC236}">
                <a16:creationId xmlns:a16="http://schemas.microsoft.com/office/drawing/2014/main" id="{BB7C72F2-4C46-1C87-0054-5EB49B964DAB}"/>
              </a:ext>
            </a:extLst>
          </p:cNvPr>
          <p:cNvSpPr/>
          <p:nvPr/>
        </p:nvSpPr>
        <p:spPr>
          <a:xfrm rot="5400000">
            <a:off x="4635977" y="3696031"/>
            <a:ext cx="304307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733778C-5739-F2B0-7433-B3A315AECF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7280" y="4449105"/>
            <a:ext cx="901700" cy="279400"/>
          </a:xfrm>
          <a:prstGeom prst="rect">
            <a:avLst/>
          </a:prstGeom>
        </p:spPr>
      </p:pic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9F20ABF1-AC49-53C9-CFB2-F2DF4BB41653}"/>
              </a:ext>
            </a:extLst>
          </p:cNvPr>
          <p:cNvSpPr/>
          <p:nvPr/>
        </p:nvSpPr>
        <p:spPr>
          <a:xfrm>
            <a:off x="6493352" y="3235804"/>
            <a:ext cx="1811063" cy="4792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104113E8-38A2-7576-E2CA-E7DC1F12F67A}"/>
              </a:ext>
            </a:extLst>
          </p:cNvPr>
          <p:cNvSpPr/>
          <p:nvPr/>
        </p:nvSpPr>
        <p:spPr>
          <a:xfrm>
            <a:off x="5998190" y="1885748"/>
            <a:ext cx="393862" cy="9056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0CB46F2C-B951-BC6A-A1F0-49498EEC5514}"/>
              </a:ext>
            </a:extLst>
          </p:cNvPr>
          <p:cNvSpPr/>
          <p:nvPr/>
        </p:nvSpPr>
        <p:spPr>
          <a:xfrm>
            <a:off x="590033" y="3213059"/>
            <a:ext cx="2492876" cy="50194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D369058D-41E4-DEA0-648B-BDA843AAAA67}"/>
              </a:ext>
            </a:extLst>
          </p:cNvPr>
          <p:cNvSpPr/>
          <p:nvPr/>
        </p:nvSpPr>
        <p:spPr>
          <a:xfrm>
            <a:off x="2662673" y="1902514"/>
            <a:ext cx="393862" cy="9056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0B55CAE-5BC4-E9A2-241F-49620D8B0DCA}"/>
              </a:ext>
            </a:extLst>
          </p:cNvPr>
          <p:cNvSpPr/>
          <p:nvPr/>
        </p:nvSpPr>
        <p:spPr>
          <a:xfrm>
            <a:off x="4151630" y="4086591"/>
            <a:ext cx="1278817" cy="65853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화살표: 오른쪽 17">
            <a:extLst>
              <a:ext uri="{FF2B5EF4-FFF2-40B4-BE49-F238E27FC236}">
                <a16:creationId xmlns:a16="http://schemas.microsoft.com/office/drawing/2014/main" id="{CE637CDA-E166-F09F-5095-86C788D27C01}"/>
              </a:ext>
            </a:extLst>
          </p:cNvPr>
          <p:cNvSpPr/>
          <p:nvPr/>
        </p:nvSpPr>
        <p:spPr>
          <a:xfrm>
            <a:off x="5606358" y="4279242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0ACD69B9-DB20-D8D2-8DBF-C6CFADC677B6}"/>
              </a:ext>
            </a:extLst>
          </p:cNvPr>
          <p:cNvSpPr/>
          <p:nvPr/>
        </p:nvSpPr>
        <p:spPr>
          <a:xfrm>
            <a:off x="6123778" y="4238704"/>
            <a:ext cx="1565496" cy="4245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Target for training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6489948-804B-94E9-4C0D-B9B7FDFC38D0}"/>
              </a:ext>
            </a:extLst>
          </p:cNvPr>
          <p:cNvGrpSpPr/>
          <p:nvPr/>
        </p:nvGrpSpPr>
        <p:grpSpPr>
          <a:xfrm>
            <a:off x="5788456" y="1513399"/>
            <a:ext cx="3213190" cy="325744"/>
            <a:chOff x="5788456" y="1513399"/>
            <a:chExt cx="3213190" cy="32574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FEFDE52-78EA-D865-33E3-84AA4A59F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88456" y="1561974"/>
              <a:ext cx="3213190" cy="243681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26D8CCF-5F14-6AC0-02A5-E52639903C56}"/>
                </a:ext>
              </a:extLst>
            </p:cNvPr>
            <p:cNvSpPr/>
            <p:nvPr/>
          </p:nvSpPr>
          <p:spPr>
            <a:xfrm>
              <a:off x="6885753" y="1513399"/>
              <a:ext cx="51854" cy="325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3552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Gaussian Diffusion Process in Reverse Trajectory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D30952F7-1F79-36BD-A4AF-902953ECE43E}"/>
              </a:ext>
            </a:extLst>
          </p:cNvPr>
          <p:cNvSpPr/>
          <p:nvPr/>
        </p:nvSpPr>
        <p:spPr>
          <a:xfrm>
            <a:off x="578747" y="2137599"/>
            <a:ext cx="2123928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Kolmogorov Forward 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&amp; Backward Equation</a:t>
            </a:r>
          </a:p>
        </p:txBody>
      </p:sp>
      <p:sp>
        <p:nvSpPr>
          <p:cNvPr id="9" name="화살표: 오른쪽 17">
            <a:extLst>
              <a:ext uri="{FF2B5EF4-FFF2-40B4-BE49-F238E27FC236}">
                <a16:creationId xmlns:a16="http://schemas.microsoft.com/office/drawing/2014/main" id="{38F55CDD-7BBD-21E1-1118-F46552FCF368}"/>
              </a:ext>
            </a:extLst>
          </p:cNvPr>
          <p:cNvSpPr/>
          <p:nvPr/>
        </p:nvSpPr>
        <p:spPr>
          <a:xfrm>
            <a:off x="2930698" y="2255670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AB2A84-E0D7-6AD3-75DA-41B64E87B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69" y="2041576"/>
            <a:ext cx="5016731" cy="757242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3800E1E-7137-BE75-1933-4DA4E932F154}"/>
              </a:ext>
            </a:extLst>
          </p:cNvPr>
          <p:cNvSpPr/>
          <p:nvPr/>
        </p:nvSpPr>
        <p:spPr>
          <a:xfrm>
            <a:off x="798237" y="3399721"/>
            <a:ext cx="2324983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Identical functional 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697B0E-4D04-01F9-C38F-0D05DB673867}"/>
              </a:ext>
            </a:extLst>
          </p:cNvPr>
          <p:cNvSpPr txBox="1"/>
          <p:nvPr/>
        </p:nvSpPr>
        <p:spPr>
          <a:xfrm>
            <a:off x="3882044" y="2798818"/>
            <a:ext cx="3507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Continuous Diffusion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Infinitesimal step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sp>
        <p:nvSpPr>
          <p:cNvPr id="15" name="화살표: 오른쪽 17">
            <a:extLst>
              <a:ext uri="{FF2B5EF4-FFF2-40B4-BE49-F238E27FC236}">
                <a16:creationId xmlns:a16="http://schemas.microsoft.com/office/drawing/2014/main" id="{B1EB65BB-7AC8-5540-3E7F-7ABBB6820366}"/>
              </a:ext>
            </a:extLst>
          </p:cNvPr>
          <p:cNvSpPr/>
          <p:nvPr/>
        </p:nvSpPr>
        <p:spPr>
          <a:xfrm>
            <a:off x="226208" y="3513362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B1BEF8FE-AAC2-9BB0-AE4F-075D2C173C81}"/>
                  </a:ext>
                </a:extLst>
              </p:cNvPr>
              <p:cNvSpPr/>
              <p:nvPr/>
            </p:nvSpPr>
            <p:spPr>
              <a:xfrm>
                <a:off x="3892283" y="3326903"/>
                <a:ext cx="4785659" cy="75724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Gaussian Distribution</a:t>
                </a:r>
              </a:p>
              <a:p>
                <a:pPr algn="ctr"/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14:m>
                  <m:oMath xmlns:m="http://schemas.openxmlformats.org/officeDocument/2006/math">
                    <m:r>
                      <a:rPr kumimoji="1" lang="en-US" altLang="ko-Kore-KR" sz="1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sz="1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sz="1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1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Gaussian Distribution</a:t>
                </a:r>
              </a:p>
            </p:txBody>
          </p:sp>
        </mc:Choice>
        <mc:Fallback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B1BEF8FE-AAC2-9BB0-AE4F-075D2C173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283" y="3326903"/>
                <a:ext cx="4785659" cy="7572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화살표: 오른쪽 17">
            <a:extLst>
              <a:ext uri="{FF2B5EF4-FFF2-40B4-BE49-F238E27FC236}">
                <a16:creationId xmlns:a16="http://schemas.microsoft.com/office/drawing/2014/main" id="{BB649CED-E79D-1E27-7B73-27791CDB2FE6}"/>
              </a:ext>
            </a:extLst>
          </p:cNvPr>
          <p:cNvSpPr/>
          <p:nvPr/>
        </p:nvSpPr>
        <p:spPr>
          <a:xfrm>
            <a:off x="3270375" y="3513362"/>
            <a:ext cx="509551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46FDAAF0-95EE-EB44-5FC4-6B3D8D8FB304}"/>
              </a:ext>
            </a:extLst>
          </p:cNvPr>
          <p:cNvSpPr/>
          <p:nvPr/>
        </p:nvSpPr>
        <p:spPr>
          <a:xfrm>
            <a:off x="2093678" y="4197323"/>
            <a:ext cx="4785659" cy="75724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Sufficient to only find appropriate mean and covariance </a:t>
            </a:r>
          </a:p>
        </p:txBody>
      </p:sp>
    </p:spTree>
    <p:extLst>
      <p:ext uri="{BB962C8B-B14F-4D97-AF65-F5344CB8AC3E}">
        <p14:creationId xmlns:p14="http://schemas.microsoft.com/office/powerpoint/2010/main" val="3489258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Probability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BBD4AF-6DF2-098C-5FAA-977E40F2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79" y="2596227"/>
            <a:ext cx="2933700" cy="520700"/>
          </a:xfrm>
          <a:prstGeom prst="rect">
            <a:avLst/>
          </a:prstGeom>
        </p:spPr>
      </p:pic>
      <p:sp>
        <p:nvSpPr>
          <p:cNvPr id="3" name="화살표: 오른쪽 17">
            <a:extLst>
              <a:ext uri="{FF2B5EF4-FFF2-40B4-BE49-F238E27FC236}">
                <a16:creationId xmlns:a16="http://schemas.microsoft.com/office/drawing/2014/main" id="{8D49E7DC-ABCF-6150-AD28-19C95BAEABAB}"/>
              </a:ext>
            </a:extLst>
          </p:cNvPr>
          <p:cNvSpPr/>
          <p:nvPr/>
        </p:nvSpPr>
        <p:spPr>
          <a:xfrm>
            <a:off x="4983410" y="2686714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58DF5-52FB-1F98-EB20-E1881E2847C2}"/>
              </a:ext>
            </a:extLst>
          </p:cNvPr>
          <p:cNvSpPr txBox="1"/>
          <p:nvPr/>
        </p:nvSpPr>
        <p:spPr>
          <a:xfrm>
            <a:off x="5505837" y="2647860"/>
            <a:ext cx="1726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latin typeface="Proxima Nova" panose="02000506030000020004" pitchFamily="2" charset="0"/>
              </a:rPr>
              <a:t>“Intractable”</a:t>
            </a:r>
            <a:endParaRPr kumimoji="1" lang="ko-Kore-KR" altLang="en-US" sz="2000" b="1" dirty="0">
              <a:latin typeface="Proxima Nova" panose="02000506030000020004" pitchFamily="2" charset="0"/>
            </a:endParaRPr>
          </a:p>
        </p:txBody>
      </p:sp>
      <p:sp>
        <p:nvSpPr>
          <p:cNvPr id="5" name="화살표: 오른쪽 17">
            <a:extLst>
              <a:ext uri="{FF2B5EF4-FFF2-40B4-BE49-F238E27FC236}">
                <a16:creationId xmlns:a16="http://schemas.microsoft.com/office/drawing/2014/main" id="{D8D8A226-FC6A-CA1F-A9F7-A833AE14371A}"/>
              </a:ext>
            </a:extLst>
          </p:cNvPr>
          <p:cNvSpPr/>
          <p:nvPr/>
        </p:nvSpPr>
        <p:spPr>
          <a:xfrm>
            <a:off x="1960348" y="3452849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86E98B3-936E-D9E7-CFF2-CA08C03C9D85}"/>
              </a:ext>
            </a:extLst>
          </p:cNvPr>
          <p:cNvSpPr/>
          <p:nvPr/>
        </p:nvSpPr>
        <p:spPr>
          <a:xfrm>
            <a:off x="2552222" y="3341519"/>
            <a:ext cx="4413843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Approximation formula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with the help of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Annealed Importance Sampling</a:t>
            </a:r>
          </a:p>
        </p:txBody>
      </p:sp>
    </p:spTree>
    <p:extLst>
      <p:ext uri="{BB962C8B-B14F-4D97-AF65-F5344CB8AC3E}">
        <p14:creationId xmlns:p14="http://schemas.microsoft.com/office/powerpoint/2010/main" val="636922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Probability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9ECFA0-F0E3-17EE-E921-F4BA0F40ACF4}"/>
              </a:ext>
            </a:extLst>
          </p:cNvPr>
          <p:cNvGrpSpPr/>
          <p:nvPr/>
        </p:nvGrpSpPr>
        <p:grpSpPr>
          <a:xfrm>
            <a:off x="311700" y="1953775"/>
            <a:ext cx="4902200" cy="2794000"/>
            <a:chOff x="311700" y="1953775"/>
            <a:chExt cx="4902200" cy="2794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198D42-3D1C-85B0-82C8-5FA4D08D0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00" y="1953775"/>
              <a:ext cx="4902200" cy="2794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77A89FF-1775-5B66-75E2-C0A1EF76FDFE}"/>
                </a:ext>
              </a:extLst>
            </p:cNvPr>
            <p:cNvSpPr/>
            <p:nvPr/>
          </p:nvSpPr>
          <p:spPr>
            <a:xfrm>
              <a:off x="4763193" y="2144684"/>
              <a:ext cx="307571" cy="307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D85D3B-C478-CDF0-70CB-F252CF8A68E9}"/>
                </a:ext>
              </a:extLst>
            </p:cNvPr>
            <p:cNvSpPr/>
            <p:nvPr/>
          </p:nvSpPr>
          <p:spPr>
            <a:xfrm>
              <a:off x="4763193" y="3260855"/>
              <a:ext cx="307571" cy="307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90EFCB-A2F2-B887-EBD5-A7F939FE1D66}"/>
                </a:ext>
              </a:extLst>
            </p:cNvPr>
            <p:cNvSpPr/>
            <p:nvPr/>
          </p:nvSpPr>
          <p:spPr>
            <a:xfrm>
              <a:off x="4763193" y="4282051"/>
              <a:ext cx="307571" cy="307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40429B1-E45A-C27C-74AD-267FFE72E6CA}"/>
                </a:ext>
              </a:extLst>
            </p:cNvPr>
            <p:cNvSpPr/>
            <p:nvPr/>
          </p:nvSpPr>
          <p:spPr>
            <a:xfrm>
              <a:off x="4119487" y="4282050"/>
              <a:ext cx="307571" cy="307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A6E1EB27-D46B-4B85-9E9F-6C44E21ADF3F}"/>
                  </a:ext>
                </a:extLst>
              </p:cNvPr>
              <p:cNvSpPr/>
              <p:nvPr/>
            </p:nvSpPr>
            <p:spPr>
              <a:xfrm>
                <a:off x="5227824" y="1932058"/>
                <a:ext cx="3676044" cy="7720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Original Evaluation</a:t>
                </a:r>
              </a:p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: Averaging samples 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from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A6E1EB27-D46B-4B85-9E9F-6C44E21AD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24" y="1932058"/>
                <a:ext cx="3676044" cy="77200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B845D4FE-457C-C564-655F-DA19BFBE0199}"/>
                  </a:ext>
                </a:extLst>
              </p:cNvPr>
              <p:cNvSpPr/>
              <p:nvPr/>
            </p:nvSpPr>
            <p:spPr>
              <a:xfrm>
                <a:off x="5227824" y="3906462"/>
                <a:ext cx="3676044" cy="77200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Faster Evaluation</a:t>
                </a:r>
              </a:p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: 1 sample 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from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B845D4FE-457C-C564-655F-DA19BFBE0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24" y="3906462"/>
                <a:ext cx="3676044" cy="77200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오른쪽 17">
            <a:extLst>
              <a:ext uri="{FF2B5EF4-FFF2-40B4-BE49-F238E27FC236}">
                <a16:creationId xmlns:a16="http://schemas.microsoft.com/office/drawing/2014/main" id="{6EF54B64-BA15-2F48-6C35-5D5930EDF1D3}"/>
              </a:ext>
            </a:extLst>
          </p:cNvPr>
          <p:cNvSpPr/>
          <p:nvPr/>
        </p:nvSpPr>
        <p:spPr>
          <a:xfrm rot="5400000">
            <a:off x="6547056" y="3133940"/>
            <a:ext cx="1037579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568C80-61B1-D20C-F0D6-0528404A55B8}"/>
                  </a:ext>
                </a:extLst>
              </p:cNvPr>
              <p:cNvSpPr txBox="1"/>
              <p:nvPr/>
            </p:nvSpPr>
            <p:spPr>
              <a:xfrm>
                <a:off x="5572993" y="3104946"/>
                <a:ext cx="1413163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b="1" dirty="0">
                    <a:latin typeface="Proxima Nova" panose="02000506030000020004" pitchFamily="2" charset="0"/>
                  </a:rPr>
                  <a:t>Infinitesimal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568C80-61B1-D20C-F0D6-0528404A5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93" y="3104946"/>
                <a:ext cx="1413163" cy="31181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FC5E81A-9E98-EC0B-6A0F-733280C31CB4}"/>
              </a:ext>
            </a:extLst>
          </p:cNvPr>
          <p:cNvSpPr txBox="1"/>
          <p:nvPr/>
        </p:nvSpPr>
        <p:spPr>
          <a:xfrm>
            <a:off x="7145535" y="2981903"/>
            <a:ext cx="14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Same distribution form for each trajectory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15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Training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469E48-239C-87C4-6111-113FDE3D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1" y="2190463"/>
            <a:ext cx="3987800" cy="18288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2602363-C7FE-6DFE-8487-08F325B7DED9}"/>
              </a:ext>
            </a:extLst>
          </p:cNvPr>
          <p:cNvSpPr/>
          <p:nvPr/>
        </p:nvSpPr>
        <p:spPr>
          <a:xfrm>
            <a:off x="791929" y="4088963"/>
            <a:ext cx="3676044" cy="4467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Maximize log likelihood</a:t>
            </a:r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98CAC9-F550-69D4-E087-F14753515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853" y="2482563"/>
            <a:ext cx="3429000" cy="1244600"/>
          </a:xfrm>
          <a:prstGeom prst="rect">
            <a:avLst/>
          </a:prstGeom>
        </p:spPr>
      </p:pic>
      <p:sp>
        <p:nvSpPr>
          <p:cNvPr id="5" name="화살표: 오른쪽 17">
            <a:extLst>
              <a:ext uri="{FF2B5EF4-FFF2-40B4-BE49-F238E27FC236}">
                <a16:creationId xmlns:a16="http://schemas.microsoft.com/office/drawing/2014/main" id="{FB8CA968-2991-FC14-A023-3BD76C50FB0C}"/>
              </a:ext>
            </a:extLst>
          </p:cNvPr>
          <p:cNvSpPr/>
          <p:nvPr/>
        </p:nvSpPr>
        <p:spPr>
          <a:xfrm>
            <a:off x="4686113" y="2935000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FA79D-4A25-7C5F-8C9D-DC7195FCB3DD}"/>
              </a:ext>
            </a:extLst>
          </p:cNvPr>
          <p:cNvSpPr txBox="1"/>
          <p:nvPr/>
        </p:nvSpPr>
        <p:spPr>
          <a:xfrm>
            <a:off x="5168853" y="3751870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Lower bound provided by Jensen’s Inequality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64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Training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C161F0-DCAC-44CC-9FE0-164286D4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0" y="2019300"/>
            <a:ext cx="5245100" cy="1104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1CF10C-F8E7-C356-D383-7EA2BF6C2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255354"/>
            <a:ext cx="7239000" cy="635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B6A8DD-C06F-0136-8CED-523B3B6B1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4043890"/>
            <a:ext cx="5676900" cy="635000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B4C65A2F-E524-0D82-2568-F803146DFD23}"/>
              </a:ext>
            </a:extLst>
          </p:cNvPr>
          <p:cNvSpPr/>
          <p:nvPr/>
        </p:nvSpPr>
        <p:spPr>
          <a:xfrm>
            <a:off x="6408839" y="4125780"/>
            <a:ext cx="1001611" cy="4792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F8E63-E69C-7F7F-CA3B-13752B5D1EB7}"/>
              </a:ext>
            </a:extLst>
          </p:cNvPr>
          <p:cNvSpPr txBox="1"/>
          <p:nvPr/>
        </p:nvSpPr>
        <p:spPr>
          <a:xfrm>
            <a:off x="6203062" y="4604982"/>
            <a:ext cx="141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Cross Entropy</a:t>
            </a:r>
          </a:p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(Exact Value)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45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Training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B6A8DD-C06F-0136-8CED-523B3B6B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25" y="2032973"/>
            <a:ext cx="5676900" cy="635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15DD6CE-835E-D4A6-A97D-C3B6F97AEEDC}"/>
              </a:ext>
            </a:extLst>
          </p:cNvPr>
          <p:cNvGrpSpPr/>
          <p:nvPr/>
        </p:nvGrpSpPr>
        <p:grpSpPr>
          <a:xfrm>
            <a:off x="600308" y="3587857"/>
            <a:ext cx="7772400" cy="1225968"/>
            <a:chOff x="600308" y="3587857"/>
            <a:chExt cx="7772400" cy="122596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AE566F9-8DEC-F74D-27CB-6D846B9AE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308" y="3587857"/>
              <a:ext cx="7772400" cy="122596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50774F0-AF11-8A26-B8AB-81193D3FB81E}"/>
                </a:ext>
              </a:extLst>
            </p:cNvPr>
            <p:cNvSpPr/>
            <p:nvPr/>
          </p:nvSpPr>
          <p:spPr>
            <a:xfrm>
              <a:off x="7514705" y="4056080"/>
              <a:ext cx="324197" cy="607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C140DC9-CBE9-E0F3-5FC3-EFE366B15909}"/>
                </a:ext>
              </a:extLst>
            </p:cNvPr>
            <p:cNvSpPr/>
            <p:nvPr/>
          </p:nvSpPr>
          <p:spPr>
            <a:xfrm>
              <a:off x="4799214" y="4139961"/>
              <a:ext cx="324197" cy="607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화살표: 오른쪽 17">
            <a:extLst>
              <a:ext uri="{FF2B5EF4-FFF2-40B4-BE49-F238E27FC236}">
                <a16:creationId xmlns:a16="http://schemas.microsoft.com/office/drawing/2014/main" id="{269905DE-0422-813C-7545-C2C2BD20DC2D}"/>
              </a:ext>
            </a:extLst>
          </p:cNvPr>
          <p:cNvSpPr/>
          <p:nvPr/>
        </p:nvSpPr>
        <p:spPr>
          <a:xfrm rot="5400000">
            <a:off x="4108278" y="2973870"/>
            <a:ext cx="756460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366B23-3BDB-8095-5102-AD88B81AD1AD}"/>
              </a:ext>
            </a:extLst>
          </p:cNvPr>
          <p:cNvSpPr txBox="1"/>
          <p:nvPr/>
        </p:nvSpPr>
        <p:spPr>
          <a:xfrm>
            <a:off x="4581275" y="2831372"/>
            <a:ext cx="14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Omit the final step of reverse trajectory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E7C927-E996-7166-A60D-035571CB4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396" y="2921224"/>
            <a:ext cx="3297035" cy="3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6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Training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107932-8139-E939-3EA2-EADF40F6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25" y="2241320"/>
            <a:ext cx="4838700" cy="546100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3A4E1D1-5707-3789-48E1-143893819B8C}"/>
              </a:ext>
            </a:extLst>
          </p:cNvPr>
          <p:cNvSpPr/>
          <p:nvPr/>
        </p:nvSpPr>
        <p:spPr>
          <a:xfrm>
            <a:off x="4630876" y="2486333"/>
            <a:ext cx="1338624" cy="3010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37D2C-32DD-9266-5616-F2C512C04B4E}"/>
              </a:ext>
            </a:extLst>
          </p:cNvPr>
          <p:cNvSpPr txBox="1"/>
          <p:nvPr/>
        </p:nvSpPr>
        <p:spPr>
          <a:xfrm>
            <a:off x="4589588" y="2776895"/>
            <a:ext cx="14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Markov process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  <p:sp>
        <p:nvSpPr>
          <p:cNvPr id="13" name="화살표: 오른쪽 17">
            <a:extLst>
              <a:ext uri="{FF2B5EF4-FFF2-40B4-BE49-F238E27FC236}">
                <a16:creationId xmlns:a16="http://schemas.microsoft.com/office/drawing/2014/main" id="{EE607724-B3CA-4F23-22B2-C22BDC96200F}"/>
              </a:ext>
            </a:extLst>
          </p:cNvPr>
          <p:cNvSpPr/>
          <p:nvPr/>
        </p:nvSpPr>
        <p:spPr>
          <a:xfrm rot="5400000">
            <a:off x="4222733" y="3010618"/>
            <a:ext cx="546100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227A1B-FEB1-8FE4-E5BC-6F69A575D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275" y="3566172"/>
            <a:ext cx="5842000" cy="546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8E4801-177A-A32C-1CF4-25E3E38DA884}"/>
              </a:ext>
            </a:extLst>
          </p:cNvPr>
          <p:cNvSpPr txBox="1"/>
          <p:nvPr/>
        </p:nvSpPr>
        <p:spPr>
          <a:xfrm>
            <a:off x="4615387" y="4085147"/>
            <a:ext cx="1413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Bayes’ Rule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3F0FB0A8-3C0F-AE0D-C2BC-6E6528B1CC1E}"/>
              </a:ext>
            </a:extLst>
          </p:cNvPr>
          <p:cNvSpPr/>
          <p:nvPr/>
        </p:nvSpPr>
        <p:spPr>
          <a:xfrm>
            <a:off x="4143196" y="3858314"/>
            <a:ext cx="1326579" cy="24345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5441F99F-D156-AC91-99CD-C6F63F3D69C4}"/>
              </a:ext>
            </a:extLst>
          </p:cNvPr>
          <p:cNvSpPr/>
          <p:nvPr/>
        </p:nvSpPr>
        <p:spPr>
          <a:xfrm>
            <a:off x="5486399" y="3852372"/>
            <a:ext cx="958060" cy="24345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D5C6D76-D89A-F54B-35BF-56AD58E1F4A3}"/>
              </a:ext>
            </a:extLst>
          </p:cNvPr>
          <p:cNvSpPr/>
          <p:nvPr/>
        </p:nvSpPr>
        <p:spPr>
          <a:xfrm>
            <a:off x="5490470" y="3572869"/>
            <a:ext cx="958060" cy="24345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0074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Training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3" name="화살표: 오른쪽 17">
            <a:extLst>
              <a:ext uri="{FF2B5EF4-FFF2-40B4-BE49-F238E27FC236}">
                <a16:creationId xmlns:a16="http://schemas.microsoft.com/office/drawing/2014/main" id="{EE607724-B3CA-4F23-22B2-C22BDC96200F}"/>
              </a:ext>
            </a:extLst>
          </p:cNvPr>
          <p:cNvSpPr/>
          <p:nvPr/>
        </p:nvSpPr>
        <p:spPr>
          <a:xfrm rot="5400000">
            <a:off x="4222733" y="2885923"/>
            <a:ext cx="546100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227A1B-FEB1-8FE4-E5BC-6F69A575D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83" y="2152326"/>
            <a:ext cx="5842000" cy="546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C956E6-ED6F-ED56-6A72-53D741365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83" y="3471604"/>
            <a:ext cx="6555988" cy="1286103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8D59462-82F2-E5DA-61DD-45C198D33ED7}"/>
              </a:ext>
            </a:extLst>
          </p:cNvPr>
          <p:cNvSpPr/>
          <p:nvPr/>
        </p:nvSpPr>
        <p:spPr>
          <a:xfrm>
            <a:off x="4519759" y="3497485"/>
            <a:ext cx="2396429" cy="4582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E63F99A-8045-5500-BB01-C7DAFB8BFFA4}"/>
              </a:ext>
            </a:extLst>
          </p:cNvPr>
          <p:cNvSpPr/>
          <p:nvPr/>
        </p:nvSpPr>
        <p:spPr>
          <a:xfrm>
            <a:off x="4519760" y="4133168"/>
            <a:ext cx="1980794" cy="4582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BFF2A-9A42-514C-0B60-2D9B3D253771}"/>
              </a:ext>
            </a:extLst>
          </p:cNvPr>
          <p:cNvSpPr txBox="1"/>
          <p:nvPr/>
        </p:nvSpPr>
        <p:spPr>
          <a:xfrm>
            <a:off x="4661667" y="4563828"/>
            <a:ext cx="1696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Conditional Entropy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543CF-FF6A-3ABC-A1FA-771A7353258F}"/>
              </a:ext>
            </a:extLst>
          </p:cNvPr>
          <p:cNvSpPr/>
          <p:nvPr/>
        </p:nvSpPr>
        <p:spPr>
          <a:xfrm>
            <a:off x="7271310" y="3912686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5711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Training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E84EA7-90DA-B5A8-D103-61CDC669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00" y="3600772"/>
            <a:ext cx="5562600" cy="9525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9725FAA-5F24-6DC0-F869-C3ED87101ED6}"/>
              </a:ext>
            </a:extLst>
          </p:cNvPr>
          <p:cNvGrpSpPr/>
          <p:nvPr/>
        </p:nvGrpSpPr>
        <p:grpSpPr>
          <a:xfrm>
            <a:off x="1208514" y="1984417"/>
            <a:ext cx="6555988" cy="1328801"/>
            <a:chOff x="1158283" y="3471604"/>
            <a:chExt cx="6555988" cy="13288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3C5BD95-2998-98AC-7134-71C3B0083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283" y="3471604"/>
              <a:ext cx="6555988" cy="128610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A566F7-58F0-D22E-10C3-FCBF095DED52}"/>
                </a:ext>
              </a:extLst>
            </p:cNvPr>
            <p:cNvSpPr/>
            <p:nvPr/>
          </p:nvSpPr>
          <p:spPr>
            <a:xfrm>
              <a:off x="7271310" y="3912686"/>
              <a:ext cx="324197" cy="887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화살표: 오른쪽 17">
            <a:extLst>
              <a:ext uri="{FF2B5EF4-FFF2-40B4-BE49-F238E27FC236}">
                <a16:creationId xmlns:a16="http://schemas.microsoft.com/office/drawing/2014/main" id="{42C075B2-2B54-9110-B222-EB4CF5D285EB}"/>
              </a:ext>
            </a:extLst>
          </p:cNvPr>
          <p:cNvSpPr/>
          <p:nvPr/>
        </p:nvSpPr>
        <p:spPr>
          <a:xfrm rot="5400000">
            <a:off x="4297267" y="3206326"/>
            <a:ext cx="378482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5F2AA26-786D-56FB-E964-EC1D6AA4577E}"/>
              </a:ext>
            </a:extLst>
          </p:cNvPr>
          <p:cNvSpPr/>
          <p:nvPr/>
        </p:nvSpPr>
        <p:spPr>
          <a:xfrm>
            <a:off x="2576945" y="3678461"/>
            <a:ext cx="4592629" cy="4582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9F46702-3710-20F4-9046-AE03A64E2A31}"/>
              </a:ext>
            </a:extLst>
          </p:cNvPr>
          <p:cNvSpPr/>
          <p:nvPr/>
        </p:nvSpPr>
        <p:spPr>
          <a:xfrm>
            <a:off x="1889760" y="2647696"/>
            <a:ext cx="2574175" cy="458299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2216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8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8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Setting the Diffusion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Proxima Nova"/>
                          </a:rPr>
                          <m:t>𝜷</m:t>
                        </m:r>
                      </m:e>
                      <m:sub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𝒕</m:t>
                        </m:r>
                      </m:sub>
                    </m:sSub>
                  </m:oMath>
                </a14:m>
                <a:endParaRPr lang="en-US"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802E964B-180C-033C-2CF3-C2593E8D15E9}"/>
                  </a:ext>
                </a:extLst>
              </p:cNvPr>
              <p:cNvSpPr/>
              <p:nvPr/>
            </p:nvSpPr>
            <p:spPr>
              <a:xfrm>
                <a:off x="1479665" y="2090949"/>
                <a:ext cx="6184669" cy="5727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lang="en-US" altLang="ko-KR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Critical Role in model improvement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802E964B-180C-033C-2CF3-C2593E8D1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665" y="2090949"/>
                <a:ext cx="6184669" cy="5727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E920E01-F368-7469-CFC9-F7556C2B002E}"/>
              </a:ext>
            </a:extLst>
          </p:cNvPr>
          <p:cNvSpPr/>
          <p:nvPr/>
        </p:nvSpPr>
        <p:spPr>
          <a:xfrm rot="5400000">
            <a:off x="2761772" y="2800257"/>
            <a:ext cx="378482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7">
            <a:extLst>
              <a:ext uri="{FF2B5EF4-FFF2-40B4-BE49-F238E27FC236}">
                <a16:creationId xmlns:a16="http://schemas.microsoft.com/office/drawing/2014/main" id="{AA446B68-F0FD-2002-221E-526B26C2D7E7}"/>
              </a:ext>
            </a:extLst>
          </p:cNvPr>
          <p:cNvSpPr/>
          <p:nvPr/>
        </p:nvSpPr>
        <p:spPr>
          <a:xfrm rot="5400000">
            <a:off x="6003748" y="2800257"/>
            <a:ext cx="378482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1102605F-D1B7-5935-3DE6-6DB3052B4883}"/>
                  </a:ext>
                </a:extLst>
              </p:cNvPr>
              <p:cNvSpPr/>
              <p:nvPr/>
            </p:nvSpPr>
            <p:spPr>
              <a:xfrm>
                <a:off x="1406231" y="3266675"/>
                <a:ext cx="3089564" cy="5727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3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3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3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sz="13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sz="13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lang="en-US" altLang="ko-KR" sz="13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Fixed to small constant</a:t>
                </a:r>
              </a:p>
              <a:p>
                <a:pPr algn="ctr"/>
                <a:r>
                  <a:rPr kumimoji="1" lang="en-US" altLang="ko-Kore-KR" sz="13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(Prevent overfitting)</a:t>
                </a:r>
                <a:endParaRPr kumimoji="1" lang="en-US" altLang="ko-Kore-KR" sz="13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1102605F-D1B7-5935-3DE6-6DB3052B4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231" y="3266675"/>
                <a:ext cx="3089564" cy="57270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3ACD26DF-0B99-4D52-B7D5-23C9EA2898B2}"/>
                  </a:ext>
                </a:extLst>
              </p:cNvPr>
              <p:cNvSpPr/>
              <p:nvPr/>
            </p:nvSpPr>
            <p:spPr>
              <a:xfrm>
                <a:off x="4648205" y="3271874"/>
                <a:ext cx="3089564" cy="5727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3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3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3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sz="13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ore-KR" sz="13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kumimoji="1" lang="en-US" altLang="ko-Kore-KR" sz="13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kumimoji="1" lang="en-US" altLang="ko-Kore-KR" sz="13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lang="en-US" altLang="ko-KR" sz="12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Learning through gradient ascent on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 sz="1200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>
          <p:sp>
            <p:nvSpPr>
              <p:cNvPr id="21" name="모서리가 둥근 직사각형 20">
                <a:extLst>
                  <a:ext uri="{FF2B5EF4-FFF2-40B4-BE49-F238E27FC236}">
                    <a16:creationId xmlns:a16="http://schemas.microsoft.com/office/drawing/2014/main" id="{3ACD26DF-0B99-4D52-B7D5-23C9EA289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5" y="3271874"/>
                <a:ext cx="3089564" cy="57270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화살표: 오른쪽 17">
            <a:extLst>
              <a:ext uri="{FF2B5EF4-FFF2-40B4-BE49-F238E27FC236}">
                <a16:creationId xmlns:a16="http://schemas.microsoft.com/office/drawing/2014/main" id="{86F4AD8C-9B61-F0DD-3F20-02C311D8EAE4}"/>
              </a:ext>
            </a:extLst>
          </p:cNvPr>
          <p:cNvSpPr/>
          <p:nvPr/>
        </p:nvSpPr>
        <p:spPr>
          <a:xfrm>
            <a:off x="513126" y="4259881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8F19A0C7-0572-42EB-7689-CEBF11883F8C}"/>
                  </a:ext>
                </a:extLst>
              </p:cNvPr>
              <p:cNvSpPr/>
              <p:nvPr/>
            </p:nvSpPr>
            <p:spPr>
              <a:xfrm>
                <a:off x="1101431" y="4146484"/>
                <a:ext cx="6912038" cy="5727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3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3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3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sz="13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ko-Kore-KR" sz="13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kumimoji="1" lang="en-US" altLang="ko-Kore-KR" sz="13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1" lang="en-US" altLang="ko-Kore-KR" sz="13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lang="en-US" altLang="ko-KR" sz="13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“Frozen Noise” </a:t>
                </a:r>
                <a:r>
                  <a:rPr lang="en-US" altLang="ko-KR" sz="13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while..</a:t>
                </a:r>
              </a:p>
              <a:p>
                <a:pPr algn="ctr"/>
                <a:r>
                  <a:rPr kumimoji="1" lang="en-US" altLang="ko-Kore-KR" sz="13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1. Sampling from </a:t>
                </a:r>
                <a14:m>
                  <m:oMath xmlns:m="http://schemas.openxmlformats.org/officeDocument/2006/math">
                    <m:r>
                      <a:rPr kumimoji="1" lang="en-US" altLang="ko-Kore-KR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sz="1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ko-Kore-KR" sz="1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kumimoji="1" lang="en-US" altLang="ko-Kore-KR" sz="1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kumimoji="1" lang="en-US" altLang="ko-Kore-KR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ko-Kore-KR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1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ko-Kore-KR" sz="1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/ 2. Computing partial derivatives of </a:t>
                </a:r>
                <a14:m>
                  <m:oMath xmlns:m="http://schemas.openxmlformats.org/officeDocument/2006/math">
                    <m:r>
                      <a:rPr lang="en-US" altLang="ko-KR" sz="1200" b="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kumimoji="1" lang="en-US" altLang="ko-Kore-KR" sz="12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8F19A0C7-0572-42EB-7689-CEBF11883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431" y="4146484"/>
                <a:ext cx="6912038" cy="5727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014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Multiplying Distributions &amp; Computing Posteriors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02E964B-180C-033C-2CF3-C2593E8D15E9}"/>
              </a:ext>
            </a:extLst>
          </p:cNvPr>
          <p:cNvSpPr/>
          <p:nvPr/>
        </p:nvSpPr>
        <p:spPr>
          <a:xfrm>
            <a:off x="1309071" y="2346931"/>
            <a:ext cx="2718262" cy="57270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Computing Posteriors</a:t>
            </a:r>
          </a:p>
        </p:txBody>
      </p:sp>
      <p:sp>
        <p:nvSpPr>
          <p:cNvPr id="22" name="화살표: 오른쪽 17">
            <a:extLst>
              <a:ext uri="{FF2B5EF4-FFF2-40B4-BE49-F238E27FC236}">
                <a16:creationId xmlns:a16="http://schemas.microsoft.com/office/drawing/2014/main" id="{86F4AD8C-9B61-F0DD-3F20-02C311D8EAE4}"/>
              </a:ext>
            </a:extLst>
          </p:cNvPr>
          <p:cNvSpPr/>
          <p:nvPr/>
        </p:nvSpPr>
        <p:spPr>
          <a:xfrm>
            <a:off x="4364672" y="2480185"/>
            <a:ext cx="439026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8F19A0C7-0572-42EB-7689-CEBF11883F8C}"/>
                  </a:ext>
                </a:extLst>
              </p:cNvPr>
              <p:cNvSpPr/>
              <p:nvPr/>
            </p:nvSpPr>
            <p:spPr>
              <a:xfrm>
                <a:off x="1115981" y="3730993"/>
                <a:ext cx="6912038" cy="6906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3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Unlike other models,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ore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is treated as a </a:t>
                </a:r>
                <a:r>
                  <a:rPr kumimoji="1" lang="en-US" altLang="ko-Kore-KR" sz="12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small perturbation </a:t>
                </a:r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for each diffusion process</a:t>
                </a:r>
              </a:p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&amp; </a:t>
                </a:r>
                <a:r>
                  <a:rPr kumimoji="1" lang="en-US" altLang="ko-Kore-KR" sz="12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exactly multiplied </a:t>
                </a:r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at every diffusion step</a:t>
                </a:r>
              </a:p>
            </p:txBody>
          </p:sp>
        </mc:Choice>
        <mc:Fallback>
          <p:sp>
            <p:nvSpPr>
              <p:cNvPr id="23" name="모서리가 둥근 직사각형 22">
                <a:extLst>
                  <a:ext uri="{FF2B5EF4-FFF2-40B4-BE49-F238E27FC236}">
                    <a16:creationId xmlns:a16="http://schemas.microsoft.com/office/drawing/2014/main" id="{8F19A0C7-0572-42EB-7689-CEBF11883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81" y="3730993"/>
                <a:ext cx="6912038" cy="690616"/>
              </a:xfrm>
              <a:prstGeom prst="roundRect">
                <a:avLst/>
              </a:prstGeom>
              <a:blipFill>
                <a:blip r:embed="rId3"/>
                <a:stretch>
                  <a:fillRect b="-35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46AF748-1100-E3E5-D55A-67A615051C41}"/>
              </a:ext>
            </a:extLst>
          </p:cNvPr>
          <p:cNvSpPr txBox="1"/>
          <p:nvPr/>
        </p:nvSpPr>
        <p:spPr>
          <a:xfrm>
            <a:off x="4537636" y="2491381"/>
            <a:ext cx="349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Signal Denoising, Inpainting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2E7B35-AC3C-007D-B96B-CE14BCA97927}"/>
                  </a:ext>
                </a:extLst>
              </p:cNvPr>
              <p:cNvSpPr txBox="1"/>
              <p:nvPr/>
            </p:nvSpPr>
            <p:spPr>
              <a:xfrm>
                <a:off x="2838993" y="3068995"/>
                <a:ext cx="3490383" cy="33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sup>
                          </m:sSup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2E7B35-AC3C-007D-B96B-CE14BCA97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993" y="3068995"/>
                <a:ext cx="3490383" cy="335476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EBBFA3B-19BB-2812-A446-DBA070C7B547}"/>
              </a:ext>
            </a:extLst>
          </p:cNvPr>
          <p:cNvSpPr txBox="1"/>
          <p:nvPr/>
        </p:nvSpPr>
        <p:spPr>
          <a:xfrm>
            <a:off x="5495202" y="3073771"/>
            <a:ext cx="2419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Bounded positive function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F5F291D-955B-4732-4F73-24B8D23E17CA}"/>
              </a:ext>
            </a:extLst>
          </p:cNvPr>
          <p:cNvSpPr/>
          <p:nvPr/>
        </p:nvSpPr>
        <p:spPr>
          <a:xfrm>
            <a:off x="4991509" y="3077308"/>
            <a:ext cx="584255" cy="312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0674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Modified Marginal Distribution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D0414B-EC14-18CB-6A46-E222EEFE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679" y="2924300"/>
            <a:ext cx="3352800" cy="685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624411-6E55-731E-EAB9-3A719E8E4D22}"/>
                  </a:ext>
                </a:extLst>
              </p:cNvPr>
              <p:cNvSpPr txBox="1"/>
              <p:nvPr/>
            </p:nvSpPr>
            <p:spPr>
              <a:xfrm>
                <a:off x="3256818" y="3599193"/>
                <a:ext cx="36445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200" b="1" dirty="0">
                    <a:latin typeface="Proxima Nova" panose="02000506030000020004" pitchFamily="2" charset="0"/>
                  </a:rPr>
                  <a:t>Perturbed </a:t>
                </a:r>
                <a14:m>
                  <m:oMath xmlns:m="http://schemas.openxmlformats.org/officeDocument/2006/math"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kumimoji="1" lang="en-US" altLang="ko-Kore-KR" sz="1200" b="1" dirty="0" err="1">
                    <a:latin typeface="Proxima Nova" panose="02000506030000020004" pitchFamily="2" charset="0"/>
                  </a:rPr>
                  <a:t>th</a:t>
                </a:r>
                <a:r>
                  <a:rPr kumimoji="1" lang="en-US" altLang="ko-Kore-KR" sz="1200" b="1" dirty="0">
                    <a:latin typeface="Proxima Nova" panose="02000506030000020004" pitchFamily="2" charset="0"/>
                  </a:rPr>
                  <a:t> intermediate distribution</a:t>
                </a:r>
                <a:endParaRPr kumimoji="1" lang="ko-Kore-KR" altLang="en-US" sz="1200" b="1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624411-6E55-731E-EAB9-3A719E8E4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818" y="3599193"/>
                <a:ext cx="3644522" cy="276999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D4FF09-B68A-DDE7-CF30-00D999049E35}"/>
                  </a:ext>
                </a:extLst>
              </p:cNvPr>
              <p:cNvSpPr txBox="1"/>
              <p:nvPr/>
            </p:nvSpPr>
            <p:spPr>
              <a:xfrm>
                <a:off x="3256818" y="4068431"/>
                <a:ext cx="3644522" cy="314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ko-Kore-KR" alt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en-US" altLang="ko-Kore-KR" b="1" dirty="0">
                    <a:latin typeface="Proxima Nova" panose="02000506030000020004" pitchFamily="2" charset="0"/>
                  </a:rPr>
                  <a:t> : Normalizing constant </a:t>
                </a:r>
                <a:endParaRPr kumimoji="1" lang="ko-Kore-KR" altLang="en-US" b="1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D4FF09-B68A-DDE7-CF30-00D999049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818" y="4068431"/>
                <a:ext cx="3644522" cy="314317"/>
              </a:xfrm>
              <a:prstGeom prst="rect">
                <a:avLst/>
              </a:prstGeom>
              <a:blipFill>
                <a:blip r:embed="rId5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C5C0E9-2B1D-BD86-ED06-00737D9B69C0}"/>
                  </a:ext>
                </a:extLst>
              </p:cNvPr>
              <p:cNvSpPr txBox="1"/>
              <p:nvPr/>
            </p:nvSpPr>
            <p:spPr>
              <a:xfrm>
                <a:off x="541293" y="3327458"/>
                <a:ext cx="2756058" cy="565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̃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C5C0E9-2B1D-BD86-ED06-00737D9B6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93" y="3327458"/>
                <a:ext cx="2756058" cy="5652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화살표: 오른쪽 17">
            <a:extLst>
              <a:ext uri="{FF2B5EF4-FFF2-40B4-BE49-F238E27FC236}">
                <a16:creationId xmlns:a16="http://schemas.microsoft.com/office/drawing/2014/main" id="{70E52F3E-CBBB-FC3B-EDAB-0058EFA5ED86}"/>
              </a:ext>
            </a:extLst>
          </p:cNvPr>
          <p:cNvSpPr/>
          <p:nvPr/>
        </p:nvSpPr>
        <p:spPr>
          <a:xfrm>
            <a:off x="3147061" y="3431888"/>
            <a:ext cx="219513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7">
            <a:extLst>
              <a:ext uri="{FF2B5EF4-FFF2-40B4-BE49-F238E27FC236}">
                <a16:creationId xmlns:a16="http://schemas.microsoft.com/office/drawing/2014/main" id="{9CBAC54D-DC4C-23CF-1B84-D49E12E43F95}"/>
              </a:ext>
            </a:extLst>
          </p:cNvPr>
          <p:cNvSpPr/>
          <p:nvPr/>
        </p:nvSpPr>
        <p:spPr>
          <a:xfrm>
            <a:off x="6940215" y="3437643"/>
            <a:ext cx="219513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CE8452-324A-64E3-8854-9D9EC4C52698}"/>
                  </a:ext>
                </a:extLst>
              </p:cNvPr>
              <p:cNvSpPr txBox="1"/>
              <p:nvPr/>
            </p:nvSpPr>
            <p:spPr>
              <a:xfrm>
                <a:off x="7006668" y="3406462"/>
                <a:ext cx="1308783" cy="34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CE8452-324A-64E3-8854-9D9EC4C52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68" y="3406462"/>
                <a:ext cx="1308783" cy="3434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5591E9CA-BF8B-20F4-7605-CF9A6CDD2CC5}"/>
              </a:ext>
            </a:extLst>
          </p:cNvPr>
          <p:cNvSpPr/>
          <p:nvPr/>
        </p:nvSpPr>
        <p:spPr>
          <a:xfrm>
            <a:off x="2354088" y="2276373"/>
            <a:ext cx="4435823" cy="3951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Revised reverse trajectory</a:t>
            </a:r>
          </a:p>
        </p:txBody>
      </p:sp>
    </p:spTree>
    <p:extLst>
      <p:ext uri="{BB962C8B-B14F-4D97-AF65-F5344CB8AC3E}">
        <p14:creationId xmlns:p14="http://schemas.microsoft.com/office/powerpoint/2010/main" val="1941667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Modified Diffusion Step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FD3CF1-134E-1D4A-197C-EE947616A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00" y="2190891"/>
            <a:ext cx="4965700" cy="6858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CD7AE02-1A5A-9A37-8853-132C94E6ADF7}"/>
              </a:ext>
            </a:extLst>
          </p:cNvPr>
          <p:cNvSpPr/>
          <p:nvPr/>
        </p:nvSpPr>
        <p:spPr>
          <a:xfrm>
            <a:off x="5780130" y="2242722"/>
            <a:ext cx="1624146" cy="562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1D7F2-4B01-25D6-B2B3-EF1263238A52}"/>
              </a:ext>
            </a:extLst>
          </p:cNvPr>
          <p:cNvSpPr txBox="1"/>
          <p:nvPr/>
        </p:nvSpPr>
        <p:spPr>
          <a:xfrm>
            <a:off x="4853578" y="2817257"/>
            <a:ext cx="364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Markov kernel for reverse diffusion process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0B2F90-11E1-B788-2816-437C97F0D578}"/>
              </a:ext>
            </a:extLst>
          </p:cNvPr>
          <p:cNvSpPr/>
          <p:nvPr/>
        </p:nvSpPr>
        <p:spPr>
          <a:xfrm>
            <a:off x="432262" y="2370153"/>
            <a:ext cx="2844827" cy="3951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Original equilibrium condition</a:t>
            </a:r>
          </a:p>
        </p:txBody>
      </p:sp>
      <p:sp>
        <p:nvSpPr>
          <p:cNvPr id="8" name="화살표: 오른쪽 17">
            <a:extLst>
              <a:ext uri="{FF2B5EF4-FFF2-40B4-BE49-F238E27FC236}">
                <a16:creationId xmlns:a16="http://schemas.microsoft.com/office/drawing/2014/main" id="{B2430C21-17CC-4AA2-D77C-F8C653A40E40}"/>
              </a:ext>
            </a:extLst>
          </p:cNvPr>
          <p:cNvSpPr/>
          <p:nvPr/>
        </p:nvSpPr>
        <p:spPr>
          <a:xfrm rot="5400000">
            <a:off x="1665434" y="3119369"/>
            <a:ext cx="378482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B8E4C61-9B84-D44A-A50E-3D9ED04B3E9D}"/>
              </a:ext>
            </a:extLst>
          </p:cNvPr>
          <p:cNvSpPr/>
          <p:nvPr/>
        </p:nvSpPr>
        <p:spPr>
          <a:xfrm>
            <a:off x="432262" y="3819591"/>
            <a:ext cx="2844827" cy="3951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Modified equilibrium condition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F09B7-65EA-4A78-1BEF-07D990914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400" y="3685305"/>
            <a:ext cx="4965700" cy="663732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C0E7EE5-59AC-2241-12D5-A9653EA8B10E}"/>
              </a:ext>
            </a:extLst>
          </p:cNvPr>
          <p:cNvSpPr/>
          <p:nvPr/>
        </p:nvSpPr>
        <p:spPr>
          <a:xfrm>
            <a:off x="5763503" y="3736033"/>
            <a:ext cx="1684699" cy="562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F885F-C08D-0ACE-0282-9E4A0A9426B6}"/>
              </a:ext>
            </a:extLst>
          </p:cNvPr>
          <p:cNvSpPr txBox="1"/>
          <p:nvPr/>
        </p:nvSpPr>
        <p:spPr>
          <a:xfrm>
            <a:off x="4769942" y="4332338"/>
            <a:ext cx="364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How does this equation hold?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079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Modified Diffusion Step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F09B7-65EA-4A78-1BEF-07D990914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1943602"/>
            <a:ext cx="4965700" cy="6637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48FDFA-4482-F36D-A2C0-83BDF7944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902" y="2827642"/>
            <a:ext cx="3782196" cy="2177900"/>
          </a:xfrm>
          <a:prstGeom prst="rect">
            <a:avLst/>
          </a:prstGeom>
        </p:spPr>
      </p:pic>
      <p:sp>
        <p:nvSpPr>
          <p:cNvPr id="7" name="화살표: 오른쪽 17">
            <a:extLst>
              <a:ext uri="{FF2B5EF4-FFF2-40B4-BE49-F238E27FC236}">
                <a16:creationId xmlns:a16="http://schemas.microsoft.com/office/drawing/2014/main" id="{AFEFB0E9-DA9F-35F7-DA49-F17B50D299B1}"/>
              </a:ext>
            </a:extLst>
          </p:cNvPr>
          <p:cNvSpPr/>
          <p:nvPr/>
        </p:nvSpPr>
        <p:spPr>
          <a:xfrm rot="5400000">
            <a:off x="4441950" y="2568307"/>
            <a:ext cx="260100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F54E70-F20A-4850-B0B2-1710E2F85552}"/>
              </a:ext>
            </a:extLst>
          </p:cNvPr>
          <p:cNvSpPr/>
          <p:nvPr/>
        </p:nvSpPr>
        <p:spPr>
          <a:xfrm>
            <a:off x="6134793" y="3645676"/>
            <a:ext cx="66502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633928-C060-0970-48E5-370BF53EAC93}"/>
              </a:ext>
            </a:extLst>
          </p:cNvPr>
          <p:cNvSpPr/>
          <p:nvPr/>
        </p:nvSpPr>
        <p:spPr>
          <a:xfrm>
            <a:off x="6396596" y="4557222"/>
            <a:ext cx="66502" cy="249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5161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Modified Diffusion Step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48FDFA-4482-F36D-A2C0-83BDF7944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4" t="51415" r="2750"/>
          <a:stretch/>
        </p:blipFill>
        <p:spPr>
          <a:xfrm>
            <a:off x="906087" y="2081217"/>
            <a:ext cx="3117996" cy="10581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9F79FB-E1BF-5A5B-D4E0-7B9ED7293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562" y="2200003"/>
            <a:ext cx="4092355" cy="565185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403167C-2326-EB75-AB43-E69F3BB98190}"/>
              </a:ext>
            </a:extLst>
          </p:cNvPr>
          <p:cNvSpPr/>
          <p:nvPr/>
        </p:nvSpPr>
        <p:spPr>
          <a:xfrm>
            <a:off x="2230595" y="2532601"/>
            <a:ext cx="1810114" cy="562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7FF740D-EE5F-A7A9-3BAA-77B5F80C0760}"/>
              </a:ext>
            </a:extLst>
          </p:cNvPr>
          <p:cNvSpPr/>
          <p:nvPr/>
        </p:nvSpPr>
        <p:spPr>
          <a:xfrm>
            <a:off x="7539639" y="2207427"/>
            <a:ext cx="897903" cy="5622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화살표: 오른쪽 17">
            <a:extLst>
              <a:ext uri="{FF2B5EF4-FFF2-40B4-BE49-F238E27FC236}">
                <a16:creationId xmlns:a16="http://schemas.microsoft.com/office/drawing/2014/main" id="{540AE392-CCFE-3C02-79AF-46185B65B536}"/>
              </a:ext>
            </a:extLst>
          </p:cNvPr>
          <p:cNvSpPr/>
          <p:nvPr/>
        </p:nvSpPr>
        <p:spPr>
          <a:xfrm rot="5400000">
            <a:off x="4382758" y="3090437"/>
            <a:ext cx="378482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9FAC1E-BF29-7F26-DFD4-C4420CF89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188" y="3546380"/>
            <a:ext cx="3405623" cy="5359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D6E089-93DB-5ED9-A764-43A37EAA3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822" y="4223242"/>
            <a:ext cx="4092356" cy="503534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F104BC4-1084-7818-F4D5-322285198F5A}"/>
              </a:ext>
            </a:extLst>
          </p:cNvPr>
          <p:cNvSpPr/>
          <p:nvPr/>
        </p:nvSpPr>
        <p:spPr>
          <a:xfrm>
            <a:off x="3906982" y="4217906"/>
            <a:ext cx="909582" cy="56227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7420C-8EF6-3A9A-8C68-AA34B7895A7B}"/>
              </a:ext>
            </a:extLst>
          </p:cNvPr>
          <p:cNvSpPr txBox="1"/>
          <p:nvPr/>
        </p:nvSpPr>
        <p:spPr>
          <a:xfrm>
            <a:off x="4779819" y="4606667"/>
            <a:ext cx="3644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Normalizing constant for perturbed Markov kernel</a:t>
            </a:r>
            <a:endParaRPr kumimoji="1" lang="ko-Kore-KR" altLang="en-US" sz="12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45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Modified Diffusion Step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E22059-B9B1-A7C7-D0B1-1C02498D2A25}"/>
                  </a:ext>
                </a:extLst>
              </p:cNvPr>
              <p:cNvSpPr txBox="1"/>
              <p:nvPr/>
            </p:nvSpPr>
            <p:spPr>
              <a:xfrm>
                <a:off x="1979919" y="2763273"/>
                <a:ext cx="1400722" cy="34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ko-Kore-KR" altLang="en-US" sz="160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kumimoji="1" lang="en-US" altLang="ko-Kore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ko-Kore-KR" altLang="en-US" sz="16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E22059-B9B1-A7C7-D0B1-1C02498D2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919" y="2763273"/>
                <a:ext cx="1400722" cy="343235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오른쪽 17">
            <a:extLst>
              <a:ext uri="{FF2B5EF4-FFF2-40B4-BE49-F238E27FC236}">
                <a16:creationId xmlns:a16="http://schemas.microsoft.com/office/drawing/2014/main" id="{D974ADFE-F1AA-BAC3-0029-75F119315095}"/>
              </a:ext>
            </a:extLst>
          </p:cNvPr>
          <p:cNvSpPr/>
          <p:nvPr/>
        </p:nvSpPr>
        <p:spPr>
          <a:xfrm>
            <a:off x="5017329" y="2423548"/>
            <a:ext cx="219513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9B5C5129-B97E-B4E6-5946-63D0A417C467}"/>
                  </a:ext>
                </a:extLst>
              </p:cNvPr>
              <p:cNvSpPr/>
              <p:nvPr/>
            </p:nvSpPr>
            <p:spPr>
              <a:xfrm>
                <a:off x="593786" y="2368308"/>
                <a:ext cx="4172989" cy="3951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Each diffusion step : </a:t>
                </a:r>
                <a:r>
                  <a:rPr kumimoji="1" lang="en-US" altLang="ko-Kore-KR" sz="12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Relatively small variance </a:t>
                </a:r>
                <a:r>
                  <a:rPr kumimoji="1" lang="en-US" altLang="ko-Kore-KR" sz="12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ore-KR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sz="12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ko-Kore-KR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sz="12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9B5C5129-B97E-B4E6-5946-63D0A417C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86" y="2368308"/>
                <a:ext cx="4172989" cy="39515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9CF5D6-E6ED-50B2-96AD-F305F282A519}"/>
                  </a:ext>
                </a:extLst>
              </p:cNvPr>
              <p:cNvSpPr txBox="1"/>
              <p:nvPr/>
            </p:nvSpPr>
            <p:spPr>
              <a:xfrm>
                <a:off x="5303442" y="2329559"/>
                <a:ext cx="3145872" cy="46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ore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ore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ko-Kore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ko-Kore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ore-KR" b="1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ko-Kore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kumimoji="1" lang="en-US" altLang="ko-Kore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:</a:t>
                </a:r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sz="1200" b="1" dirty="0">
                    <a:latin typeface="Proxima Nova" panose="02000506030000020004" pitchFamily="2" charset="0"/>
                  </a:rPr>
                  <a:t>Small Perturbation </a:t>
                </a:r>
                <a:r>
                  <a:rPr kumimoji="1" lang="en-US" altLang="ko-Kore-KR" sz="1200" dirty="0">
                    <a:latin typeface="Proxima Nova" panose="02000506030000020004" pitchFamily="2" charset="0"/>
                  </a:rPr>
                  <a:t>to </a:t>
                </a:r>
                <a14:m>
                  <m:oMath xmlns:m="http://schemas.openxmlformats.org/officeDocument/2006/math"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9CF5D6-E6ED-50B2-96AD-F305F282A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442" y="2329559"/>
                <a:ext cx="3145872" cy="4669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B228DD-92CE-1913-9B67-C570FC7A21E4}"/>
                  </a:ext>
                </a:extLst>
              </p:cNvPr>
              <p:cNvSpPr txBox="1"/>
              <p:nvPr/>
            </p:nvSpPr>
            <p:spPr>
              <a:xfrm>
                <a:off x="5066670" y="2741583"/>
                <a:ext cx="3644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b="1" dirty="0">
                    <a:latin typeface="Proxima Nova" panose="02000506030000020004" pitchFamily="2" charset="0"/>
                  </a:rPr>
                  <a:t>Only affect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ko-Kore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ko-Kore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EB228DD-92CE-1913-9B67-C570FC7A2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670" y="2741583"/>
                <a:ext cx="3644522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B3792E3E-EEBA-8A5C-91B2-CB5C86962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05" y="3781574"/>
            <a:ext cx="3405623" cy="53591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79B5C9-5AEB-B0B9-6603-F44D29ED21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939" y="3797762"/>
            <a:ext cx="4092356" cy="503534"/>
          </a:xfrm>
          <a:prstGeom prst="rect">
            <a:avLst/>
          </a:prstGeom>
        </p:spPr>
      </p:pic>
      <p:sp>
        <p:nvSpPr>
          <p:cNvPr id="21" name="화살표: 오른쪽 17">
            <a:extLst>
              <a:ext uri="{FF2B5EF4-FFF2-40B4-BE49-F238E27FC236}">
                <a16:creationId xmlns:a16="http://schemas.microsoft.com/office/drawing/2014/main" id="{489044C5-F232-47E7-269D-5B7614E3308A}"/>
              </a:ext>
            </a:extLst>
          </p:cNvPr>
          <p:cNvSpPr/>
          <p:nvPr/>
        </p:nvSpPr>
        <p:spPr>
          <a:xfrm rot="5400000">
            <a:off x="4297267" y="3101391"/>
            <a:ext cx="378482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/오른쪽 화살표[L] 21">
            <a:extLst>
              <a:ext uri="{FF2B5EF4-FFF2-40B4-BE49-F238E27FC236}">
                <a16:creationId xmlns:a16="http://schemas.microsoft.com/office/drawing/2014/main" id="{05A44817-1430-D829-35F7-442C6A2E5BFA}"/>
              </a:ext>
            </a:extLst>
          </p:cNvPr>
          <p:cNvSpPr/>
          <p:nvPr/>
        </p:nvSpPr>
        <p:spPr>
          <a:xfrm>
            <a:off x="3940231" y="3931920"/>
            <a:ext cx="595183" cy="23717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4520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Applying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𝑟</m:t>
                    </m:r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p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(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)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endParaRPr lang="en-US"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4255" b="-85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화살표: 오른쪽 17">
            <a:extLst>
              <a:ext uri="{FF2B5EF4-FFF2-40B4-BE49-F238E27FC236}">
                <a16:creationId xmlns:a16="http://schemas.microsoft.com/office/drawing/2014/main" id="{D974ADFE-F1AA-BAC3-0029-75F119315095}"/>
              </a:ext>
            </a:extLst>
          </p:cNvPr>
          <p:cNvSpPr/>
          <p:nvPr/>
        </p:nvSpPr>
        <p:spPr>
          <a:xfrm>
            <a:off x="4006414" y="2437197"/>
            <a:ext cx="486514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9B5C5129-B97E-B4E6-5946-63D0A417C467}"/>
                  </a:ext>
                </a:extLst>
              </p:cNvPr>
              <p:cNvSpPr/>
              <p:nvPr/>
            </p:nvSpPr>
            <p:spPr>
              <a:xfrm>
                <a:off x="991574" y="2391237"/>
                <a:ext cx="2534811" cy="3951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Sufficiently smooth </a:t>
                </a:r>
                <a14:m>
                  <m:oMath xmlns:m="http://schemas.openxmlformats.org/officeDocument/2006/math">
                    <m:r>
                      <a:rPr lang="en-US" altLang="ko-Kore-KR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𝑟</m:t>
                    </m:r>
                    <m:r>
                      <a:rPr lang="en-US" altLang="ko-Kore-KR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p>
                        <m:r>
                          <a:rPr lang="en-US" altLang="ko-Kore-KR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(</m:t>
                        </m:r>
                        <m:r>
                          <a:rPr lang="en-US" altLang="ko-Kore-KR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  <m:r>
                          <a:rPr lang="en-US" altLang="ko-Kore-KR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)</m:t>
                        </m:r>
                      </m:sup>
                    </m:sSup>
                    <m:r>
                      <a:rPr lang="en-US" altLang="ko-Kore-KR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5" name="모서리가 둥근 직사각형 14">
                <a:extLst>
                  <a:ext uri="{FF2B5EF4-FFF2-40B4-BE49-F238E27FC236}">
                    <a16:creationId xmlns:a16="http://schemas.microsoft.com/office/drawing/2014/main" id="{9B5C5129-B97E-B4E6-5946-63D0A417C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74" y="2391237"/>
                <a:ext cx="2534811" cy="39515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9CF5D6-E6ED-50B2-96AD-F305F282A519}"/>
                  </a:ext>
                </a:extLst>
              </p:cNvPr>
              <p:cNvSpPr txBox="1"/>
              <p:nvPr/>
            </p:nvSpPr>
            <p:spPr>
              <a:xfrm>
                <a:off x="4492928" y="2468559"/>
                <a:ext cx="30882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b="1" dirty="0">
                    <a:latin typeface="Proxima Nova" panose="02000506030000020004" pitchFamily="2" charset="0"/>
                  </a:rPr>
                  <a:t>Small Perturbation </a:t>
                </a:r>
                <a:r>
                  <a:rPr kumimoji="1" lang="en-US" altLang="ko-Kore-KR" dirty="0">
                    <a:latin typeface="Proxima Nova" panose="02000506030000020004" pitchFamily="2" charset="0"/>
                  </a:rPr>
                  <a:t>to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sz="18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9CF5D6-E6ED-50B2-96AD-F305F282A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928" y="2468559"/>
                <a:ext cx="3088279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B3792E3E-EEBA-8A5C-91B2-CB5C869629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46" r="27921"/>
          <a:stretch/>
        </p:blipFill>
        <p:spPr>
          <a:xfrm>
            <a:off x="720812" y="3685755"/>
            <a:ext cx="1102665" cy="54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79B5C9-5AEB-B0B9-6603-F44D29ED21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385"/>
          <a:stretch/>
        </p:blipFill>
        <p:spPr>
          <a:xfrm>
            <a:off x="2703425" y="3701710"/>
            <a:ext cx="1172094" cy="504000"/>
          </a:xfrm>
          <a:prstGeom prst="rect">
            <a:avLst/>
          </a:prstGeom>
        </p:spPr>
      </p:pic>
      <p:sp>
        <p:nvSpPr>
          <p:cNvPr id="21" name="화살표: 오른쪽 17">
            <a:extLst>
              <a:ext uri="{FF2B5EF4-FFF2-40B4-BE49-F238E27FC236}">
                <a16:creationId xmlns:a16="http://schemas.microsoft.com/office/drawing/2014/main" id="{489044C5-F232-47E7-269D-5B7614E3308A}"/>
              </a:ext>
            </a:extLst>
          </p:cNvPr>
          <p:cNvSpPr/>
          <p:nvPr/>
        </p:nvSpPr>
        <p:spPr>
          <a:xfrm rot="5400000">
            <a:off x="2069737" y="3107430"/>
            <a:ext cx="378482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/오른쪽 화살표[L] 21">
            <a:extLst>
              <a:ext uri="{FF2B5EF4-FFF2-40B4-BE49-F238E27FC236}">
                <a16:creationId xmlns:a16="http://schemas.microsoft.com/office/drawing/2014/main" id="{05A44817-1430-D829-35F7-442C6A2E5BFA}"/>
              </a:ext>
            </a:extLst>
          </p:cNvPr>
          <p:cNvSpPr/>
          <p:nvPr/>
        </p:nvSpPr>
        <p:spPr>
          <a:xfrm>
            <a:off x="1961387" y="3835121"/>
            <a:ext cx="595183" cy="23717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화살표: 오른쪽 17">
            <a:extLst>
              <a:ext uri="{FF2B5EF4-FFF2-40B4-BE49-F238E27FC236}">
                <a16:creationId xmlns:a16="http://schemas.microsoft.com/office/drawing/2014/main" id="{D248512E-5ED9-25BF-7982-44E06A965182}"/>
              </a:ext>
            </a:extLst>
          </p:cNvPr>
          <p:cNvSpPr/>
          <p:nvPr/>
        </p:nvSpPr>
        <p:spPr>
          <a:xfrm>
            <a:off x="4006414" y="3783847"/>
            <a:ext cx="486514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4BCB98-B7CA-1287-217A-30937DB0793B}"/>
              </a:ext>
            </a:extLst>
          </p:cNvPr>
          <p:cNvSpPr txBox="1"/>
          <p:nvPr/>
        </p:nvSpPr>
        <p:spPr>
          <a:xfrm>
            <a:off x="4492928" y="3815209"/>
            <a:ext cx="4087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Identical functional form with different mean</a:t>
            </a:r>
            <a:endParaRPr kumimoji="1" lang="ko-Kore-KR" altLang="en-US" sz="18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192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Choosing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𝑟</m:t>
                    </m:r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p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(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)</m:t>
                        </m:r>
                      </m:sup>
                    </m:sSup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endParaRPr lang="en-US"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4255" b="-85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58F722-1315-4414-7CEA-432B8483A142}"/>
              </a:ext>
            </a:extLst>
          </p:cNvPr>
          <p:cNvSpPr/>
          <p:nvPr/>
        </p:nvSpPr>
        <p:spPr>
          <a:xfrm>
            <a:off x="5636828" y="4169098"/>
            <a:ext cx="324197" cy="887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324662E-280C-2F33-EF82-89AF01CDFC97}"/>
              </a:ext>
            </a:extLst>
          </p:cNvPr>
          <p:cNvSpPr/>
          <p:nvPr/>
        </p:nvSpPr>
        <p:spPr>
          <a:xfrm>
            <a:off x="1215124" y="2893181"/>
            <a:ext cx="3015161" cy="8276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1E1A30-B93B-0565-8645-BDADF0D2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454" y="3008571"/>
            <a:ext cx="1968500" cy="596900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F929410-7445-E3A5-3F2F-30CB85A7BA0C}"/>
              </a:ext>
            </a:extLst>
          </p:cNvPr>
          <p:cNvSpPr/>
          <p:nvPr/>
        </p:nvSpPr>
        <p:spPr>
          <a:xfrm>
            <a:off x="4946869" y="2889829"/>
            <a:ext cx="3015161" cy="8276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906F02B-FFA6-AF17-5281-36E413F23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249" y="3056019"/>
            <a:ext cx="2184400" cy="495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EBECABD1-6B48-1477-CDD2-A70153E02BDF}"/>
                  </a:ext>
                </a:extLst>
              </p:cNvPr>
              <p:cNvSpPr/>
              <p:nvPr/>
            </p:nvSpPr>
            <p:spPr>
              <a:xfrm>
                <a:off x="2510492" y="2273043"/>
                <a:ext cx="4123015" cy="3951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Basically, </a:t>
                </a:r>
                <a14:m>
                  <m:oMath xmlns:m="http://schemas.openxmlformats.org/officeDocument/2006/math"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𝑟</m:t>
                    </m:r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1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4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p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(</m:t>
                        </m:r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)</m:t>
                        </m:r>
                      </m:sup>
                    </m:sSup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should change very slowly</a:t>
                </a:r>
              </a:p>
            </p:txBody>
          </p:sp>
        </mc:Choice>
        <mc:Fallback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EBECABD1-6B48-1477-CDD2-A70153E02B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492" y="2273043"/>
                <a:ext cx="4123015" cy="39515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6177C01-6AB4-D28C-7E05-B5735D6B8E7A}"/>
              </a:ext>
            </a:extLst>
          </p:cNvPr>
          <p:cNvSpPr txBox="1"/>
          <p:nvPr/>
        </p:nvSpPr>
        <p:spPr>
          <a:xfrm>
            <a:off x="900443" y="3738488"/>
            <a:ext cx="3644522" cy="28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Remain Constant</a:t>
            </a:r>
            <a:endParaRPr kumimoji="1" lang="ko-Kore-KR" altLang="en-US" sz="1200" dirty="0">
              <a:latin typeface="Proxima Nova" panose="0200050603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9802F-6648-0634-6699-8872198000DB}"/>
              </a:ext>
            </a:extLst>
          </p:cNvPr>
          <p:cNvSpPr txBox="1"/>
          <p:nvPr/>
        </p:nvSpPr>
        <p:spPr>
          <a:xfrm>
            <a:off x="4510654" y="3723406"/>
            <a:ext cx="3887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Slow Change, but no contribution to the initial state</a:t>
            </a:r>
            <a:endParaRPr kumimoji="1" lang="ko-Kore-KR" altLang="en-US" sz="1200" dirty="0">
              <a:latin typeface="Proxima Nova" panose="02000506030000020004" pitchFamily="2" charset="0"/>
            </a:endParaRPr>
          </a:p>
        </p:txBody>
      </p:sp>
      <p:sp>
        <p:nvSpPr>
          <p:cNvPr id="28" name="화살표: 오른쪽 17">
            <a:extLst>
              <a:ext uri="{FF2B5EF4-FFF2-40B4-BE49-F238E27FC236}">
                <a16:creationId xmlns:a16="http://schemas.microsoft.com/office/drawing/2014/main" id="{B51FE59E-BE4F-3A0A-691E-FAE81930E8F3}"/>
              </a:ext>
            </a:extLst>
          </p:cNvPr>
          <p:cNvSpPr/>
          <p:nvPr/>
        </p:nvSpPr>
        <p:spPr>
          <a:xfrm rot="5400000">
            <a:off x="6323928" y="4026970"/>
            <a:ext cx="378482" cy="342258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237E2E-91F9-C26C-20A1-A6EFB7525983}"/>
                  </a:ext>
                </a:extLst>
              </p:cNvPr>
              <p:cNvSpPr txBox="1"/>
              <p:nvPr/>
            </p:nvSpPr>
            <p:spPr>
              <a:xfrm>
                <a:off x="4486508" y="4415830"/>
                <a:ext cx="3887590" cy="284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200" b="1" dirty="0">
                    <a:latin typeface="Proxima Nova" panose="02000506030000020004" pitchFamily="2" charset="0"/>
                  </a:rPr>
                  <a:t>Make sure drawing initial sample from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accPr>
                      <m:e>
                        <m: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𝑝</m:t>
                        </m:r>
                      </m:e>
                    </m:acc>
                    <m:r>
                      <a:rPr lang="en-US" altLang="ko-Kore-KR" sz="1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1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p>
                        <m: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(</m:t>
                        </m:r>
                        <m: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𝑇</m:t>
                        </m:r>
                        <m: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)</m:t>
                        </m:r>
                      </m:sup>
                    </m:sSup>
                    <m:r>
                      <a:rPr lang="en-US" altLang="ko-Kore-KR" sz="1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endParaRPr kumimoji="1" lang="ko-Kore-KR" altLang="en-US" sz="12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237E2E-91F9-C26C-20A1-A6EFB7525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508" y="4415830"/>
                <a:ext cx="3887590" cy="284693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139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Entropy of Reverse Process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B9083A1A-D009-1EC5-5858-3F62F97BA50F}"/>
                  </a:ext>
                </a:extLst>
              </p:cNvPr>
              <p:cNvSpPr/>
              <p:nvPr/>
            </p:nvSpPr>
            <p:spPr>
              <a:xfrm>
                <a:off x="4572000" y="1469845"/>
                <a:ext cx="4123015" cy="3951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Upper and lower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𝑞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1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4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  <m: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p>
                      <m:sSupPr>
                        <m:ctrlPr>
                          <a:rPr lang="en-US" altLang="ko-Kore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B9083A1A-D009-1EC5-5858-3F62F97BA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69845"/>
                <a:ext cx="4123015" cy="395159"/>
              </a:xfrm>
              <a:prstGeom prst="roundRect">
                <a:avLst/>
              </a:prstGeom>
              <a:blipFill>
                <a:blip r:embed="rId3"/>
                <a:stretch>
                  <a:fillRect b="-29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2951301-4CE3-8AA4-2850-481E4CDB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3212899"/>
            <a:ext cx="7188200" cy="1371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F96B-7B69-73D6-6B81-5D13B28CAEC6}"/>
              </a:ext>
            </a:extLst>
          </p:cNvPr>
          <p:cNvSpPr/>
          <p:nvPr/>
        </p:nvSpPr>
        <p:spPr>
          <a:xfrm>
            <a:off x="2203834" y="4132064"/>
            <a:ext cx="5962266" cy="44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6509E9A-E49A-AB1E-651B-C7FE48A3EBC5}"/>
              </a:ext>
            </a:extLst>
          </p:cNvPr>
          <p:cNvSpPr/>
          <p:nvPr/>
        </p:nvSpPr>
        <p:spPr>
          <a:xfrm>
            <a:off x="419768" y="2377568"/>
            <a:ext cx="2600119" cy="3951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Forward Process :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Known</a:t>
            </a:r>
          </a:p>
        </p:txBody>
      </p:sp>
      <p:sp>
        <p:nvSpPr>
          <p:cNvPr id="6" name="화살표: 오른쪽 17">
            <a:extLst>
              <a:ext uri="{FF2B5EF4-FFF2-40B4-BE49-F238E27FC236}">
                <a16:creationId xmlns:a16="http://schemas.microsoft.com/office/drawing/2014/main" id="{10E248DC-CBF7-C34D-E239-3D36A40FEDDC}"/>
              </a:ext>
            </a:extLst>
          </p:cNvPr>
          <p:cNvSpPr/>
          <p:nvPr/>
        </p:nvSpPr>
        <p:spPr>
          <a:xfrm>
            <a:off x="3166832" y="2410573"/>
            <a:ext cx="486514" cy="33972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5857C2-1446-0D80-A727-911D3AD5576D}"/>
              </a:ext>
            </a:extLst>
          </p:cNvPr>
          <p:cNvSpPr/>
          <p:nvPr/>
        </p:nvSpPr>
        <p:spPr>
          <a:xfrm>
            <a:off x="3800291" y="2247311"/>
            <a:ext cx="5002792" cy="6476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Upper and lower bound of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conditional entropy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&amp;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log likelihood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can be derived</a:t>
            </a:r>
            <a:endParaRPr kumimoji="1" lang="en-US" altLang="ko-Kore-KR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80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Tractability vs Flexibility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626B00-9DB0-7196-8438-D5457F3E9EAF}"/>
              </a:ext>
            </a:extLst>
          </p:cNvPr>
          <p:cNvGrpSpPr/>
          <p:nvPr/>
        </p:nvGrpSpPr>
        <p:grpSpPr>
          <a:xfrm>
            <a:off x="532750" y="2168226"/>
            <a:ext cx="3482787" cy="2272234"/>
            <a:chOff x="816582" y="2109507"/>
            <a:chExt cx="3482787" cy="227223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2832E6D-7AFA-02CF-7AA7-B4774BA20F00}"/>
                </a:ext>
              </a:extLst>
            </p:cNvPr>
            <p:cNvSpPr/>
            <p:nvPr/>
          </p:nvSpPr>
          <p:spPr>
            <a:xfrm>
              <a:off x="816582" y="2399063"/>
              <a:ext cx="3482787" cy="198267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Analytically evaluable</a:t>
              </a:r>
              <a:br>
                <a:rPr lang="en-US" altLang="ko-KR" sz="1600" b="1" dirty="0">
                  <a:solidFill>
                    <a:sysClr val="windowText" lastClr="000000"/>
                  </a:solidFill>
                  <a:latin typeface="Proxima Nova" panose="020B0600000101010101" charset="0"/>
                </a:rPr>
              </a:br>
              <a:endPara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( Available on 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a few </a:t>
              </a:r>
              <a:r>
                <a:rPr lang="en-US" altLang="ko-KR" sz="1600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dataset )</a:t>
              </a:r>
            </a:p>
            <a:p>
              <a:pPr algn="ctr"/>
              <a:endPara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Easily fit to </a:t>
              </a:r>
              <a:r>
                <a:rPr lang="en-US" altLang="ko-KR" sz="1200" b="1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dataset </a:t>
              </a:r>
              <a:r>
                <a:rPr lang="en-US" altLang="ko-KR" sz="1200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with </a:t>
              </a:r>
              <a:r>
                <a:rPr lang="en-US" altLang="ko-KR" sz="1200" b="1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simple</a:t>
              </a:r>
              <a:r>
                <a:rPr lang="en-US" altLang="ko-KR" sz="1200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 structure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8E70B22-2CDC-20F4-EC1F-404BA3B70BD1}"/>
                </a:ext>
              </a:extLst>
            </p:cNvPr>
            <p:cNvSpPr/>
            <p:nvPr/>
          </p:nvSpPr>
          <p:spPr>
            <a:xfrm>
              <a:off x="1314604" y="2109507"/>
              <a:ext cx="2435684" cy="4152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Tractability</a:t>
              </a:r>
              <a:endParaRPr lang="ko-KR" altLang="en-US" sz="1600" b="1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225B80-5933-C8EF-8A35-A9B0FC18AD0C}"/>
              </a:ext>
            </a:extLst>
          </p:cNvPr>
          <p:cNvGrpSpPr/>
          <p:nvPr/>
        </p:nvGrpSpPr>
        <p:grpSpPr>
          <a:xfrm>
            <a:off x="4850878" y="2168226"/>
            <a:ext cx="3482787" cy="2272234"/>
            <a:chOff x="816582" y="2109507"/>
            <a:chExt cx="3482787" cy="22722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사각형: 둥근 모서리 12">
                  <a:extLst>
                    <a:ext uri="{FF2B5EF4-FFF2-40B4-BE49-F238E27FC236}">
                      <a16:creationId xmlns:a16="http://schemas.microsoft.com/office/drawing/2014/main" id="{56B5DACA-9D18-FB7A-BB12-322E376BF3BC}"/>
                    </a:ext>
                  </a:extLst>
                </p:cNvPr>
                <p:cNvSpPr/>
                <p:nvPr/>
              </p:nvSpPr>
              <p:spPr>
                <a:xfrm>
                  <a:off x="816582" y="2399063"/>
                  <a:ext cx="3482787" cy="1982678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171450" indent="-171450" algn="ctr"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More easily fit to </a:t>
                  </a:r>
                  <a:r>
                    <a:rPr lang="en-US" altLang="ko-KR" sz="1600" b="1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arbitrary</a:t>
                  </a:r>
                  <a:r>
                    <a:rPr lang="en-US" altLang="ko-KR" sz="1600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 data</a:t>
                  </a:r>
                  <a:br>
                    <a:rPr lang="en-US" altLang="ko-KR" sz="1600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</a:br>
                  <a:endPara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endParaRPr>
                </a:p>
                <a:p>
                  <a:pPr marL="171450" indent="-171450" algn="ctr">
                    <a:buFont typeface="Arial" panose="020B0604020202020204" pitchFamily="34" charset="0"/>
                    <a:buChar char="•"/>
                  </a:pPr>
                  <a:r>
                    <a:rPr lang="en-US" altLang="ko-KR" sz="1600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Model represented with normalization constant </a:t>
                  </a:r>
                  <a14:m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en-US" altLang="ko-KR" sz="1600" b="0" i="1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6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1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ko-KR" sz="1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a14:m>
                  <a:r>
                    <a:rPr lang="en-US" altLang="ko-KR" sz="1600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 </a:t>
                  </a:r>
                  <a:br>
                    <a:rPr lang="en-US" altLang="ko-KR" sz="1600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</a:br>
                  <a:endPara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endParaRPr>
                </a:p>
                <a:p>
                  <a:pPr algn="ctr"/>
                  <a:r>
                    <a:rPr lang="en-US" altLang="ko-KR" sz="1100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( Usually </a:t>
                  </a:r>
                  <a:r>
                    <a:rPr lang="en-US" altLang="ko-KR" sz="1100" b="1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intractable</a:t>
                  </a:r>
                  <a:r>
                    <a:rPr lang="en-US" altLang="ko-KR" sz="1100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 &amp; </a:t>
                  </a:r>
                  <a:r>
                    <a:rPr lang="en-US" altLang="ko-KR" sz="1100" b="1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High Computational cost </a:t>
                  </a:r>
                  <a:r>
                    <a:rPr lang="en-US" altLang="ko-KR" sz="1100" dirty="0">
                      <a:solidFill>
                        <a:sysClr val="windowText" lastClr="000000"/>
                      </a:solidFill>
                      <a:latin typeface="Proxima Nova" panose="020B0600000101010101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4" name="사각형: 둥근 모서리 12">
                  <a:extLst>
                    <a:ext uri="{FF2B5EF4-FFF2-40B4-BE49-F238E27FC236}">
                      <a16:creationId xmlns:a16="http://schemas.microsoft.com/office/drawing/2014/main" id="{56B5DACA-9D18-FB7A-BB12-322E376BF3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582" y="2399063"/>
                  <a:ext cx="3482787" cy="1982678"/>
                </a:xfrm>
                <a:prstGeom prst="roundRect">
                  <a:avLst/>
                </a:prstGeom>
                <a:blipFill>
                  <a:blip r:embed="rId3"/>
                  <a:stretch>
                    <a:fillRect b="-377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사각형: 둥근 모서리 7">
              <a:extLst>
                <a:ext uri="{FF2B5EF4-FFF2-40B4-BE49-F238E27FC236}">
                  <a16:creationId xmlns:a16="http://schemas.microsoft.com/office/drawing/2014/main" id="{19BC1E74-F26A-44D3-0B67-C8A3EF523EB3}"/>
                </a:ext>
              </a:extLst>
            </p:cNvPr>
            <p:cNvSpPr/>
            <p:nvPr/>
          </p:nvSpPr>
          <p:spPr>
            <a:xfrm>
              <a:off x="1314604" y="2109507"/>
              <a:ext cx="2435684" cy="4152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ysClr val="windowText" lastClr="000000"/>
                  </a:solidFill>
                  <a:latin typeface="Proxima Nova" panose="020B0600000101010101" charset="0"/>
                </a:rPr>
                <a:t>Flexibility</a:t>
              </a:r>
              <a:endParaRPr lang="ko-KR" altLang="en-US" sz="1600" b="1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</p:grpSp>
      <p:sp>
        <p:nvSpPr>
          <p:cNvPr id="7" name="왼쪽/오른쪽 화살표[L] 6">
            <a:extLst>
              <a:ext uri="{FF2B5EF4-FFF2-40B4-BE49-F238E27FC236}">
                <a16:creationId xmlns:a16="http://schemas.microsoft.com/office/drawing/2014/main" id="{9F57E51E-6B63-E3A8-7DD6-71E129C950C4}"/>
              </a:ext>
            </a:extLst>
          </p:cNvPr>
          <p:cNvSpPr/>
          <p:nvPr/>
        </p:nvSpPr>
        <p:spPr>
          <a:xfrm>
            <a:off x="4131129" y="3257550"/>
            <a:ext cx="612321" cy="375557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166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Entropy of Reverse Process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B9083A1A-D009-1EC5-5858-3F62F97BA50F}"/>
                  </a:ext>
                </a:extLst>
              </p:cNvPr>
              <p:cNvSpPr/>
              <p:nvPr/>
            </p:nvSpPr>
            <p:spPr>
              <a:xfrm>
                <a:off x="4572000" y="1469845"/>
                <a:ext cx="4123015" cy="3951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Upper and lower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𝑞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1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4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  <m: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p>
                      <m:sSupPr>
                        <m:ctrlPr>
                          <a:rPr lang="en-US" altLang="ko-Kore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B9083A1A-D009-1EC5-5858-3F62F97BA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69845"/>
                <a:ext cx="4123015" cy="395159"/>
              </a:xfrm>
              <a:prstGeom prst="roundRect">
                <a:avLst/>
              </a:prstGeom>
              <a:blipFill>
                <a:blip r:embed="rId3"/>
                <a:stretch>
                  <a:fillRect b="-29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DFDDB41-7BE5-0B74-E028-1CC327C14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07" y="2914758"/>
            <a:ext cx="4165600" cy="1371600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F2F7622-74AA-0C7A-6A59-26276F1EA402}"/>
              </a:ext>
            </a:extLst>
          </p:cNvPr>
          <p:cNvSpPr/>
          <p:nvPr/>
        </p:nvSpPr>
        <p:spPr>
          <a:xfrm>
            <a:off x="3028617" y="3821883"/>
            <a:ext cx="3484867" cy="4827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97FB64-64CD-E63D-DB01-C1AF4D54EF95}"/>
                  </a:ext>
                </a:extLst>
              </p:cNvPr>
              <p:cNvSpPr txBox="1"/>
              <p:nvPr/>
            </p:nvSpPr>
            <p:spPr>
              <a:xfrm>
                <a:off x="2948789" y="4286358"/>
                <a:ext cx="3644522" cy="30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200" b="1" dirty="0">
                    <a:latin typeface="Proxima Nova" panose="02000506030000020004" pitchFamily="2" charset="0"/>
                  </a:rPr>
                  <a:t>Upper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𝑞</m:t>
                        </m:r>
                      </m:sub>
                    </m:sSub>
                    <m:r>
                      <a:rPr lang="en-US" altLang="ko-Kore-KR" sz="1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1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sz="1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sz="1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  <m:r>
                              <a:rPr lang="en-US" altLang="ko-Kore-KR" sz="1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ko-Kore-KR" sz="1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p>
                      <m:sSupPr>
                        <m:ctrlPr>
                          <a:rPr lang="en-US" altLang="ko-Kore-KR" sz="1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sz="1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sz="1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ko-Kore-KR" sz="1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endParaRPr kumimoji="1" lang="ko-Kore-KR" altLang="en-US" sz="12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97FB64-64CD-E63D-DB01-C1AF4D54E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789" y="4286358"/>
                <a:ext cx="3644522" cy="308033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72A2EEE-97F9-5613-C48A-3C68A45970B4}"/>
              </a:ext>
            </a:extLst>
          </p:cNvPr>
          <p:cNvSpPr/>
          <p:nvPr/>
        </p:nvSpPr>
        <p:spPr>
          <a:xfrm>
            <a:off x="634603" y="2165771"/>
            <a:ext cx="870003" cy="57386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Idea</a:t>
            </a:r>
            <a:endParaRPr kumimoji="1" lang="en-US" altLang="ko-Kore-KR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201177-F2C6-FB57-9488-EAC514912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730" y="2205164"/>
            <a:ext cx="28575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D9DFAF-01F6-EBBA-CE43-F5F6829716A5}"/>
              </a:ext>
            </a:extLst>
          </p:cNvPr>
          <p:cNvSpPr txBox="1"/>
          <p:nvPr/>
        </p:nvSpPr>
        <p:spPr>
          <a:xfrm>
            <a:off x="4486507" y="2317847"/>
            <a:ext cx="4208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b="1" dirty="0">
                <a:latin typeface="Proxima Nova" panose="02000506030000020004" pitchFamily="2" charset="0"/>
              </a:rPr>
              <a:t>: Maximum entropy distribution </a:t>
            </a:r>
            <a:r>
              <a:rPr kumimoji="1" lang="en-US" altLang="ko-Kore-KR" dirty="0">
                <a:latin typeface="Proxima Nova" panose="02000506030000020004" pitchFamily="2" charset="0"/>
              </a:rPr>
              <a:t>(Equilibrium status)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77ABCB-5B53-584B-5C09-FEBB4A3259CD}"/>
              </a:ext>
            </a:extLst>
          </p:cNvPr>
          <p:cNvSpPr/>
          <p:nvPr/>
        </p:nvSpPr>
        <p:spPr>
          <a:xfrm>
            <a:off x="3715789" y="2945785"/>
            <a:ext cx="2352502" cy="4441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330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7BD190-3DC7-DC19-9165-912E9DB3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28" y="2919890"/>
            <a:ext cx="6181958" cy="1638591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Entropy of Reverse Process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B9083A1A-D009-1EC5-5858-3F62F97BA50F}"/>
                  </a:ext>
                </a:extLst>
              </p:cNvPr>
              <p:cNvSpPr/>
              <p:nvPr/>
            </p:nvSpPr>
            <p:spPr>
              <a:xfrm>
                <a:off x="4572000" y="1469845"/>
                <a:ext cx="4123015" cy="3951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Upper and lower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𝑞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1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4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  <m: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p>
                      <m:sSupPr>
                        <m:ctrlPr>
                          <a:rPr lang="en-US" altLang="ko-Kore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B9083A1A-D009-1EC5-5858-3F62F97BA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69845"/>
                <a:ext cx="4123015" cy="395159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F2F7622-74AA-0C7A-6A59-26276F1EA402}"/>
              </a:ext>
            </a:extLst>
          </p:cNvPr>
          <p:cNvSpPr/>
          <p:nvPr/>
        </p:nvSpPr>
        <p:spPr>
          <a:xfrm>
            <a:off x="1961804" y="4217515"/>
            <a:ext cx="5062450" cy="3406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97FB64-64CD-E63D-DB01-C1AF4D54EF95}"/>
                  </a:ext>
                </a:extLst>
              </p:cNvPr>
              <p:cNvSpPr txBox="1"/>
              <p:nvPr/>
            </p:nvSpPr>
            <p:spPr>
              <a:xfrm>
                <a:off x="2679969" y="4551984"/>
                <a:ext cx="3644522" cy="308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200" b="1" dirty="0">
                    <a:latin typeface="Proxima Nova" panose="02000506030000020004" pitchFamily="2" charset="0"/>
                  </a:rPr>
                  <a:t>Lower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en-US" altLang="ko-Kore-KR" sz="1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𝑞</m:t>
                        </m:r>
                      </m:sub>
                    </m:sSub>
                    <m:r>
                      <a:rPr lang="en-US" altLang="ko-Kore-KR" sz="1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1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sz="1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sz="1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  <m:r>
                              <a:rPr lang="en-US" altLang="ko-Kore-KR" sz="12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ko-Kore-KR" sz="1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p>
                      <m:sSupPr>
                        <m:ctrlPr>
                          <a:rPr lang="en-US" altLang="ko-Kore-KR" sz="12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sz="1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sz="12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ko-Kore-KR" sz="1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endParaRPr kumimoji="1" lang="ko-Kore-KR" altLang="en-US" sz="12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97FB64-64CD-E63D-DB01-C1AF4D54E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969" y="4551984"/>
                <a:ext cx="3644522" cy="308033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72A2EEE-97F9-5613-C48A-3C68A45970B4}"/>
              </a:ext>
            </a:extLst>
          </p:cNvPr>
          <p:cNvSpPr/>
          <p:nvPr/>
        </p:nvSpPr>
        <p:spPr>
          <a:xfrm>
            <a:off x="410158" y="2157458"/>
            <a:ext cx="870003" cy="573868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Idea</a:t>
            </a:r>
            <a:endParaRPr kumimoji="1" lang="en-US" altLang="ko-Kore-KR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9DFAF-01F6-EBBA-CE43-F5F6829716A5}"/>
              </a:ext>
            </a:extLst>
          </p:cNvPr>
          <p:cNvSpPr txBox="1"/>
          <p:nvPr/>
        </p:nvSpPr>
        <p:spPr>
          <a:xfrm>
            <a:off x="1294416" y="2309534"/>
            <a:ext cx="7566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dirty="0">
                <a:latin typeface="Proxima Nova" panose="02000506030000020004" pitchFamily="2" charset="0"/>
              </a:rPr>
              <a:t>: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Additional steps in Markov chain </a:t>
            </a:r>
            <a:r>
              <a:rPr kumimoji="1" lang="en-US" altLang="ko-Kore-KR" dirty="0">
                <a:latin typeface="Proxima Nova" panose="02000506030000020004" pitchFamily="2" charset="0"/>
              </a:rPr>
              <a:t>do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not decrease </a:t>
            </a:r>
            <a:r>
              <a:rPr kumimoji="1" lang="en-US" altLang="ko-Kore-KR" dirty="0">
                <a:latin typeface="Proxima Nova" panose="02000506030000020004" pitchFamily="2" charset="0"/>
              </a:rPr>
              <a:t>the conditional entropy of the initial state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C4082D-7556-EF00-AFCA-BA617F7C6C4B}"/>
              </a:ext>
            </a:extLst>
          </p:cNvPr>
          <p:cNvSpPr/>
          <p:nvPr/>
        </p:nvSpPr>
        <p:spPr>
          <a:xfrm>
            <a:off x="7053350" y="4217515"/>
            <a:ext cx="45719" cy="340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DCF175-FA73-F205-3010-369764EAD0EB}"/>
              </a:ext>
            </a:extLst>
          </p:cNvPr>
          <p:cNvSpPr/>
          <p:nvPr/>
        </p:nvSpPr>
        <p:spPr>
          <a:xfrm>
            <a:off x="2103120" y="2893012"/>
            <a:ext cx="2419004" cy="3406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707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Entropy of Reverse Process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Algorithm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B9083A1A-D009-1EC5-5858-3F62F97BA50F}"/>
                  </a:ext>
                </a:extLst>
              </p:cNvPr>
              <p:cNvSpPr/>
              <p:nvPr/>
            </p:nvSpPr>
            <p:spPr>
              <a:xfrm>
                <a:off x="448985" y="2380247"/>
                <a:ext cx="4123015" cy="39515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Upper and lower bound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𝐻</m:t>
                        </m:r>
                      </m:e>
                      <m:sub>
                        <m:r>
                          <a:rPr lang="en-US" altLang="ko-Kore-KR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𝑞</m:t>
                        </m:r>
                      </m:sub>
                    </m:sSub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p>
                      <m:sSupPr>
                        <m:ctrlPr>
                          <a:rPr lang="en-US" altLang="ko-Kore-KR" sz="1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sz="14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  <m:r>
                              <a:rPr lang="en-US" altLang="ko-Kore-KR" sz="1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p>
                      <m:sSupPr>
                        <m:ctrlPr>
                          <a:rPr lang="en-US" altLang="ko-Kore-KR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pPr>
                      <m:e>
                        <m:r>
                          <a:rPr lang="en-US" altLang="ko-Kore-KR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𝑿</m:t>
                        </m:r>
                      </m:e>
                      <m:sup>
                        <m:d>
                          <m:dPr>
                            <m:ctrlPr>
                              <a:rPr lang="en-US" altLang="ko-Kore-KR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</m:ctrlPr>
                          </m:dPr>
                          <m:e>
                            <m:r>
                              <a:rPr lang="en-US" altLang="ko-Kore-KR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Proxima Nova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ko-Kore-KR" sz="1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)</m:t>
                    </m:r>
                  </m:oMath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B9083A1A-D009-1EC5-5858-3F62F97BA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85" y="2380247"/>
                <a:ext cx="4123015" cy="39515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0A94509-7065-6143-0C16-81F4FB0CA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25" y="2849375"/>
            <a:ext cx="7772400" cy="44058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3D47464-0724-06B6-8CCE-C432AE88ECDE}"/>
              </a:ext>
            </a:extLst>
          </p:cNvPr>
          <p:cNvSpPr/>
          <p:nvPr/>
        </p:nvSpPr>
        <p:spPr>
          <a:xfrm>
            <a:off x="676525" y="2849375"/>
            <a:ext cx="1433945" cy="4441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14054E-00AE-8B40-000B-09F10E2272A6}"/>
              </a:ext>
            </a:extLst>
          </p:cNvPr>
          <p:cNvSpPr/>
          <p:nvPr/>
        </p:nvSpPr>
        <p:spPr>
          <a:xfrm>
            <a:off x="3946198" y="2856726"/>
            <a:ext cx="4502727" cy="4441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8690A7-F73D-8951-63C5-D63CC70E3537}"/>
                  </a:ext>
                </a:extLst>
              </p:cNvPr>
              <p:cNvSpPr/>
              <p:nvPr/>
            </p:nvSpPr>
            <p:spPr>
              <a:xfrm>
                <a:off x="448985" y="3666421"/>
                <a:ext cx="8039840" cy="57032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Upper and lower bounds </a:t>
                </a:r>
                <a:r>
                  <a:rPr kumimoji="1" lang="en-US" altLang="ko-Kore-KR" sz="16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only depend on</a:t>
                </a:r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ko-Kore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kumimoji="1" lang="en-US" altLang="ko-Kore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p>
                    <m:r>
                      <a:rPr kumimoji="1"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kumimoji="1"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Analytically Computable</a:t>
                </a:r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68690A7-F73D-8951-63C5-D63CC70E3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85" y="3666421"/>
                <a:ext cx="8039840" cy="570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5666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310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65121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2-d Swiss roll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1C24E4-989A-FE31-26CF-94A6D711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210" y="1280297"/>
            <a:ext cx="5070693" cy="373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2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Binary Heartbeat Distribution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422E95-1DC0-D46E-246C-B7FD8BE8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08" y="2034026"/>
            <a:ext cx="7213600" cy="231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C4634-35D3-9FE5-D159-D3EFCCEDA98C}"/>
              </a:ext>
            </a:extLst>
          </p:cNvPr>
          <p:cNvSpPr txBox="1"/>
          <p:nvPr/>
        </p:nvSpPr>
        <p:spPr>
          <a:xfrm>
            <a:off x="2314544" y="4355440"/>
            <a:ext cx="4180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Binomial Distribution</a:t>
            </a:r>
            <a:r>
              <a:rPr kumimoji="1" lang="en-US" altLang="ko-Kore-KR" dirty="0">
                <a:latin typeface="Proxima Nova" panose="02000506030000020004" pitchFamily="2" charset="0"/>
              </a:rPr>
              <a:t> is used for this experiment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260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CIFAR-10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402A5-FE0B-74F8-CE16-31AD8FCAE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407" y="1238029"/>
            <a:ext cx="4076127" cy="3880232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CCE6D78-4837-53AB-5361-7C82879B40C2}"/>
              </a:ext>
            </a:extLst>
          </p:cNvPr>
          <p:cNvSpPr/>
          <p:nvPr/>
        </p:nvSpPr>
        <p:spPr>
          <a:xfrm>
            <a:off x="281886" y="2392735"/>
            <a:ext cx="3591846" cy="16076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(a) Holdout data (CIFAR-10)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(b)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C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orrupted with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Gaussian noise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(c)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Denoised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images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(d) Samples generated by diffusion model</a:t>
            </a:r>
          </a:p>
        </p:txBody>
      </p:sp>
    </p:spTree>
    <p:extLst>
      <p:ext uri="{BB962C8B-B14F-4D97-AF65-F5344CB8AC3E}">
        <p14:creationId xmlns:p14="http://schemas.microsoft.com/office/powerpoint/2010/main" val="2638667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Dead Leaf &amp; Bark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5A8744-A99C-4AED-7BEF-6384EEE6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03" y="1880433"/>
            <a:ext cx="5097793" cy="1514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C1CE5D-217E-7EBA-06CA-0BEBB2317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125" y="3542159"/>
            <a:ext cx="5269748" cy="151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3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Log likelihood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BF4692-E0C6-C8AC-5D86-FFEC9F39F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316179"/>
            <a:ext cx="4345792" cy="14209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C9F189-BB49-8191-FDB7-F8863BC30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158" y="1629649"/>
            <a:ext cx="3416300" cy="279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67635B-D822-96D3-A879-17E6AF2B1330}"/>
                  </a:ext>
                </a:extLst>
              </p:cNvPr>
              <p:cNvSpPr txBox="1"/>
              <p:nvPr/>
            </p:nvSpPr>
            <p:spPr>
              <a:xfrm>
                <a:off x="400564" y="3846516"/>
                <a:ext cx="4180711" cy="53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: log likelihood of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dirty="0">
                  <a:latin typeface="Proxima Nova" panose="02000506030000020004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sz="1200" dirty="0">
                    <a:latin typeface="Proxima Nova" panose="02000506030000020004" pitchFamily="2" charset="0"/>
                  </a:rPr>
                  <a:t>: Improvement relative to isotropic Gaussian</a:t>
                </a:r>
                <a:r>
                  <a:rPr kumimoji="1" lang="en-US" altLang="ko-Kore-KR" dirty="0">
                    <a:latin typeface="Proxima Nova" panose="02000506030000020004" pitchFamily="2" charset="0"/>
                  </a:rPr>
                  <a:t> </a:t>
                </a:r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67635B-D822-96D3-A879-17E6AF2B1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64" y="3846516"/>
                <a:ext cx="4180711" cy="537711"/>
              </a:xfrm>
              <a:prstGeom prst="rect">
                <a:avLst/>
              </a:prstGeom>
              <a:blipFill>
                <a:blip r:embed="rId5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38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49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Diffusion probabilistic model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1654D-C189-D6A0-6CE0-072843920D80}"/>
              </a:ext>
            </a:extLst>
          </p:cNvPr>
          <p:cNvSpPr txBox="1"/>
          <p:nvPr/>
        </p:nvSpPr>
        <p:spPr>
          <a:xfrm>
            <a:off x="311700" y="2052386"/>
            <a:ext cx="8444400" cy="2574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Extreme Flexibility </a:t>
            </a:r>
            <a:r>
              <a:rPr lang="en-US" altLang="ko-Kore-KR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model structure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Exact Sampling </a:t>
            </a:r>
            <a:r>
              <a:rPr lang="en-US" altLang="ko-Kore-KR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Availability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Easy Multiplication </a:t>
            </a:r>
            <a:r>
              <a:rPr lang="en-US" altLang="ko-Kore-KR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other distributions</a:t>
            </a: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18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18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Cheaply</a:t>
            </a:r>
            <a:r>
              <a:rPr lang="en-US" altLang="ko-Kore-KR"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Evaluable</a:t>
            </a:r>
          </a:p>
        </p:txBody>
      </p:sp>
    </p:spTree>
    <p:extLst>
      <p:ext uri="{BB962C8B-B14F-4D97-AF65-F5344CB8AC3E}">
        <p14:creationId xmlns:p14="http://schemas.microsoft.com/office/powerpoint/2010/main" val="281072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Diffusion probabilistic model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0FEAD-F747-E929-B7DC-A99807376DDD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lilianweng.github.io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/posts/2021-07-11-diffusion-models/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DD7903-D44F-5BC8-9B4B-4128AF72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2726165"/>
            <a:ext cx="6070600" cy="1397000"/>
          </a:xfrm>
          <a:prstGeom prst="rect">
            <a:avLst/>
          </a:prstGeom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9E940691-5EBF-2935-1782-A83E760EEA6A}"/>
              </a:ext>
            </a:extLst>
          </p:cNvPr>
          <p:cNvSpPr/>
          <p:nvPr/>
        </p:nvSpPr>
        <p:spPr>
          <a:xfrm>
            <a:off x="2114550" y="2220686"/>
            <a:ext cx="4792436" cy="351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E3881-0395-08A6-65CF-BD098EF40163}"/>
              </a:ext>
            </a:extLst>
          </p:cNvPr>
          <p:cNvSpPr txBox="1"/>
          <p:nvPr/>
        </p:nvSpPr>
        <p:spPr>
          <a:xfrm>
            <a:off x="3437164" y="2032907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Forward Trajectory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43035598-3545-BCA8-0CED-FB61ABAB7318}"/>
              </a:ext>
            </a:extLst>
          </p:cNvPr>
          <p:cNvSpPr/>
          <p:nvPr/>
        </p:nvSpPr>
        <p:spPr>
          <a:xfrm rot="10800000">
            <a:off x="2114550" y="4270127"/>
            <a:ext cx="4792436" cy="351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E3C02-CEE6-3427-FD5E-5DC34567D19E}"/>
              </a:ext>
            </a:extLst>
          </p:cNvPr>
          <p:cNvSpPr txBox="1"/>
          <p:nvPr/>
        </p:nvSpPr>
        <p:spPr>
          <a:xfrm>
            <a:off x="3409950" y="4499833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Reverse Trajectory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3A3E7-B1B3-8CF3-9951-58EBCBAF41D1}"/>
              </a:ext>
            </a:extLst>
          </p:cNvPr>
          <p:cNvSpPr txBox="1"/>
          <p:nvPr/>
        </p:nvSpPr>
        <p:spPr>
          <a:xfrm>
            <a:off x="506187" y="3154166"/>
            <a:ext cx="110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Data</a:t>
            </a:r>
          </a:p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Distribution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1D9C2-C5FE-E0D8-4B42-90077A821171}"/>
              </a:ext>
            </a:extLst>
          </p:cNvPr>
          <p:cNvSpPr txBox="1"/>
          <p:nvPr/>
        </p:nvSpPr>
        <p:spPr>
          <a:xfrm>
            <a:off x="7570560" y="3143345"/>
            <a:ext cx="1103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Noise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1F2C342-94F4-21F3-0050-C3D69D5DFA86}"/>
              </a:ext>
            </a:extLst>
          </p:cNvPr>
          <p:cNvSpPr/>
          <p:nvPr/>
        </p:nvSpPr>
        <p:spPr>
          <a:xfrm>
            <a:off x="7607300" y="3431601"/>
            <a:ext cx="1030513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Tractable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45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Forward Diffusion Process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DD7903-D44F-5BC8-9B4B-4128AF72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3264222"/>
            <a:ext cx="6070600" cy="1397000"/>
          </a:xfrm>
          <a:prstGeom prst="rect">
            <a:avLst/>
          </a:prstGeom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9E940691-5EBF-2935-1782-A83E760EEA6A}"/>
              </a:ext>
            </a:extLst>
          </p:cNvPr>
          <p:cNvSpPr/>
          <p:nvPr/>
        </p:nvSpPr>
        <p:spPr>
          <a:xfrm>
            <a:off x="2114550" y="2220686"/>
            <a:ext cx="4792436" cy="351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FE3881-0395-08A6-65CF-BD098EF40163}"/>
              </a:ext>
            </a:extLst>
          </p:cNvPr>
          <p:cNvSpPr txBox="1"/>
          <p:nvPr/>
        </p:nvSpPr>
        <p:spPr>
          <a:xfrm>
            <a:off x="3437164" y="2032907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Forward Trajectory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3A3E7-B1B3-8CF3-9951-58EBCBAF41D1}"/>
              </a:ext>
            </a:extLst>
          </p:cNvPr>
          <p:cNvSpPr txBox="1"/>
          <p:nvPr/>
        </p:nvSpPr>
        <p:spPr>
          <a:xfrm>
            <a:off x="506187" y="3692223"/>
            <a:ext cx="1103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Data</a:t>
            </a:r>
          </a:p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Distribution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1D9C2-C5FE-E0D8-4B42-90077A821171}"/>
              </a:ext>
            </a:extLst>
          </p:cNvPr>
          <p:cNvSpPr txBox="1"/>
          <p:nvPr/>
        </p:nvSpPr>
        <p:spPr>
          <a:xfrm>
            <a:off x="7570560" y="3681402"/>
            <a:ext cx="1103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Noise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1F2C342-94F4-21F3-0050-C3D69D5DFA86}"/>
              </a:ext>
            </a:extLst>
          </p:cNvPr>
          <p:cNvSpPr/>
          <p:nvPr/>
        </p:nvSpPr>
        <p:spPr>
          <a:xfrm>
            <a:off x="7607300" y="3969658"/>
            <a:ext cx="1030513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Tractable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0476882-E488-C973-3E1E-7BB45165B8FD}"/>
              </a:ext>
            </a:extLst>
          </p:cNvPr>
          <p:cNvSpPr/>
          <p:nvPr/>
        </p:nvSpPr>
        <p:spPr>
          <a:xfrm>
            <a:off x="3344636" y="2594161"/>
            <a:ext cx="2302328" cy="6026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Gaussian Noise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2FEBB01-7158-75BC-45BD-7743188C4C5F}"/>
              </a:ext>
            </a:extLst>
          </p:cNvPr>
          <p:cNvCxnSpPr/>
          <p:nvPr/>
        </p:nvCxnSpPr>
        <p:spPr>
          <a:xfrm flipH="1">
            <a:off x="2261507" y="2996293"/>
            <a:ext cx="1175657" cy="9733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DEB968B-2062-54A9-FEEC-693558DD453E}"/>
              </a:ext>
            </a:extLst>
          </p:cNvPr>
          <p:cNvCxnSpPr>
            <a:cxnSpLocks/>
          </p:cNvCxnSpPr>
          <p:nvPr/>
        </p:nvCxnSpPr>
        <p:spPr>
          <a:xfrm flipH="1">
            <a:off x="3107418" y="3134686"/>
            <a:ext cx="708931" cy="8280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9A09528-C34A-0E82-69E4-97619C5D880D}"/>
              </a:ext>
            </a:extLst>
          </p:cNvPr>
          <p:cNvCxnSpPr>
            <a:cxnSpLocks/>
          </p:cNvCxnSpPr>
          <p:nvPr/>
        </p:nvCxnSpPr>
        <p:spPr>
          <a:xfrm>
            <a:off x="5555793" y="3004632"/>
            <a:ext cx="984254" cy="949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259CDAF-C2B8-D43A-5062-367322F9CAE9}"/>
              </a:ext>
            </a:extLst>
          </p:cNvPr>
          <p:cNvCxnSpPr>
            <a:cxnSpLocks/>
          </p:cNvCxnSpPr>
          <p:nvPr/>
        </p:nvCxnSpPr>
        <p:spPr>
          <a:xfrm flipH="1">
            <a:off x="4161971" y="3199590"/>
            <a:ext cx="132605" cy="789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4F08D-D10D-12E3-9753-DEF4322E4F82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lilianweng.github.io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/posts/2021-07-11-diffusion-models/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38422E2-AC01-E7D5-D51B-15371E001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91" y="2269128"/>
            <a:ext cx="936487" cy="9303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3C3A448-D3C7-D145-A3FB-DD0E2608A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043" y="2261837"/>
            <a:ext cx="984254" cy="9777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602B8FE-7429-11F9-1770-EE36CA6A6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649" y="2648163"/>
            <a:ext cx="537845" cy="5343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B2BD911-262E-6697-AF73-106318D56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865" y="2662727"/>
            <a:ext cx="529451" cy="5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Reverse Diffusion Process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9E83D-E9C0-DF75-0DE2-35018942F181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lilianweng.github.io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/posts/2021-07-11-diffusion-models/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715E689-66FB-B315-FF17-5C3058D9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" y="1926289"/>
            <a:ext cx="7772400" cy="27263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F87B9EF-E6F2-7EFE-8EFB-ACE07ACF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967" y="1462965"/>
            <a:ext cx="3185892" cy="733155"/>
          </a:xfrm>
          <a:prstGeom prst="rect">
            <a:avLst/>
          </a:prstGeom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492DCCD-3CEA-3293-04E2-6F89DA7FCB28}"/>
              </a:ext>
            </a:extLst>
          </p:cNvPr>
          <p:cNvSpPr/>
          <p:nvPr/>
        </p:nvSpPr>
        <p:spPr>
          <a:xfrm>
            <a:off x="5602778" y="1839480"/>
            <a:ext cx="3325091" cy="3566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9F3D8C4-EA8B-B109-0D8C-DCC43B7B52BA}"/>
              </a:ext>
            </a:extLst>
          </p:cNvPr>
          <p:cNvSpPr/>
          <p:nvPr/>
        </p:nvSpPr>
        <p:spPr>
          <a:xfrm>
            <a:off x="3633121" y="2538074"/>
            <a:ext cx="1238137" cy="35663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A4D841-2261-B7AB-3A75-F3AD742F01E7}"/>
              </a:ext>
            </a:extLst>
          </p:cNvPr>
          <p:cNvSpPr txBox="1"/>
          <p:nvPr/>
        </p:nvSpPr>
        <p:spPr>
          <a:xfrm>
            <a:off x="798008" y="2129093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Target to be trained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sp>
        <p:nvSpPr>
          <p:cNvPr id="25" name="오른쪽 화살표[R] 24">
            <a:extLst>
              <a:ext uri="{FF2B5EF4-FFF2-40B4-BE49-F238E27FC236}">
                <a16:creationId xmlns:a16="http://schemas.microsoft.com/office/drawing/2014/main" id="{93C95F07-DD3E-F218-21E6-40582796A90B}"/>
              </a:ext>
            </a:extLst>
          </p:cNvPr>
          <p:cNvSpPr/>
          <p:nvPr/>
        </p:nvSpPr>
        <p:spPr>
          <a:xfrm rot="854792">
            <a:off x="2717926" y="2274022"/>
            <a:ext cx="856067" cy="351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9850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03DFF27-D73A-44EA-6A8E-35B27C3AF95B}"/>
              </a:ext>
            </a:extLst>
          </p:cNvPr>
          <p:cNvSpPr/>
          <p:nvPr/>
        </p:nvSpPr>
        <p:spPr>
          <a:xfrm>
            <a:off x="1327238" y="4297659"/>
            <a:ext cx="7505062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ko-KR" altLang="en-US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Diffusion process always exists for </a:t>
            </a:r>
            <a:r>
              <a:rPr kumimoji="1" lang="en-US" altLang="ko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any smooth </a:t>
            </a:r>
            <a:r>
              <a:rPr kumimoji="1" lang="en-US" altLang="ko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distribution </a:t>
            </a:r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Flexible model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D929F49-0DA1-E417-9721-E019AD5C75A6}"/>
              </a:ext>
            </a:extLst>
          </p:cNvPr>
          <p:cNvSpPr/>
          <p:nvPr/>
        </p:nvSpPr>
        <p:spPr>
          <a:xfrm>
            <a:off x="1327238" y="3595436"/>
            <a:ext cx="7505062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Diffusion process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</a:t>
            </a:r>
            <a:r>
              <a:rPr kumimoji="1" lang="ko-KR" altLang="en-US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Estimate small </a:t>
            </a:r>
            <a:r>
              <a:rPr kumimoji="1" lang="en-US" altLang="ko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</a:t>
            </a:r>
            <a:r>
              <a:rPr kumimoji="1" lang="en-US" altLang="ko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erturbation : More tractable </a:t>
            </a:r>
            <a:r>
              <a:rPr kumimoji="1" lang="en-US" altLang="ko-KR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than normalizing constant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Tractability &amp; Flexibility in suggested model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1F2C342-94F4-21F3-0050-C3D69D5DFA86}"/>
              </a:ext>
            </a:extLst>
          </p:cNvPr>
          <p:cNvSpPr/>
          <p:nvPr/>
        </p:nvSpPr>
        <p:spPr>
          <a:xfrm>
            <a:off x="235500" y="3665136"/>
            <a:ext cx="1202602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Tractability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0E112-72E5-9EC1-B711-C4F81C3D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37" y="1891338"/>
            <a:ext cx="4900325" cy="1626727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4AC8CAD-5345-8147-3B04-7273CF073B52}"/>
              </a:ext>
            </a:extLst>
          </p:cNvPr>
          <p:cNvSpPr/>
          <p:nvPr/>
        </p:nvSpPr>
        <p:spPr>
          <a:xfrm>
            <a:off x="235500" y="4379771"/>
            <a:ext cx="1202602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Flexibility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81946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1391</Words>
  <Application>Microsoft Macintosh PowerPoint</Application>
  <PresentationFormat>화면 슬라이드 쇼(16:9)</PresentationFormat>
  <Paragraphs>361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Cambria Math</vt:lpstr>
      <vt:lpstr>Proxima Nova Extrabold</vt:lpstr>
      <vt:lpstr>Arial</vt:lpstr>
      <vt:lpstr>Proxima Nova</vt:lpstr>
      <vt:lpstr>Simple Light</vt:lpstr>
      <vt:lpstr>Deep Unsupervised Learning using Non-equilibrium Thermodynamics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Algorithm</vt:lpstr>
      <vt:lpstr>Results</vt:lpstr>
      <vt:lpstr>Results</vt:lpstr>
      <vt:lpstr>Results</vt:lpstr>
      <vt:lpstr>Results</vt:lpstr>
      <vt:lpstr>Results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박범순</cp:lastModifiedBy>
  <cp:revision>7</cp:revision>
  <dcterms:modified xsi:type="dcterms:W3CDTF">2023-07-05T05:54:35Z</dcterms:modified>
</cp:coreProperties>
</file>